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58" r:id="rId7"/>
    <p:sldId id="260" r:id="rId8"/>
    <p:sldId id="259" r:id="rId9"/>
    <p:sldId id="261" r:id="rId10"/>
    <p:sldId id="257"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11" autoAdjust="0"/>
    <p:restoredTop sz="94660"/>
  </p:normalViewPr>
  <p:slideViewPr>
    <p:cSldViewPr>
      <p:cViewPr varScale="1">
        <p:scale>
          <a:sx n="64" d="100"/>
          <a:sy n="64" d="100"/>
        </p:scale>
        <p:origin x="-19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CCE 2011 FONDO2.jpg"/>
          <p:cNvPicPr>
            <a:picLocks noChangeAspect="1"/>
          </p:cNvPicPr>
          <p:nvPr userDrawn="1"/>
        </p:nvPicPr>
        <p:blipFill>
          <a:blip r:embed="rId4" cstate="print"/>
          <a:stretch>
            <a:fillRect/>
          </a:stretch>
        </p:blipFill>
        <p:spPr>
          <a:xfrm>
            <a:off x="0" y="0"/>
            <a:ext cx="9144000" cy="6858000"/>
          </a:xfrm>
          <a:prstGeom prst="rect">
            <a:avLst/>
          </a:prstGeom>
        </p:spPr>
      </p:pic>
      <p:pic>
        <p:nvPicPr>
          <p:cNvPr id="5" name="4 Imagen" descr="Logo Calidad.tif"/>
          <p:cNvPicPr>
            <a:picLocks noChangeAspect="1"/>
          </p:cNvPicPr>
          <p:nvPr userDrawn="1"/>
        </p:nvPicPr>
        <p:blipFill>
          <a:blip r:embed="rId5" cstate="print">
            <a:clrChange>
              <a:clrFrom>
                <a:srgbClr val="FFFFFE"/>
              </a:clrFrom>
              <a:clrTo>
                <a:srgbClr val="FFFFFE">
                  <a:alpha val="0"/>
                </a:srgbClr>
              </a:clrTo>
            </a:clrChange>
            <a:lum contrast="21000"/>
          </a:blip>
          <a:srcRect l="10731" b="20151"/>
          <a:stretch>
            <a:fillRect/>
          </a:stretch>
        </p:blipFill>
        <p:spPr>
          <a:xfrm>
            <a:off x="0" y="4181563"/>
            <a:ext cx="2699792" cy="2676437"/>
          </a:xfrm>
          <a:prstGeom prst="rect">
            <a:avLst/>
          </a:prstGeom>
        </p:spPr>
      </p:pic>
      <p:cxnSp>
        <p:nvCxnSpPr>
          <p:cNvPr id="8" name="Straight Connector 6"/>
          <p:cNvCxnSpPr/>
          <p:nvPr userDrawn="1"/>
        </p:nvCxnSpPr>
        <p:spPr bwMode="auto">
          <a:xfrm rot="10800000">
            <a:off x="4591050" y="438150"/>
            <a:ext cx="4552952" cy="0"/>
          </a:xfrm>
          <a:prstGeom prst="line">
            <a:avLst/>
          </a:prstGeom>
          <a:ln w="19050">
            <a:solidFill>
              <a:srgbClr val="003399"/>
            </a:solidFill>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rcela.prieto@cimav.edu.mx"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484784"/>
            <a:ext cx="7920880" cy="3416320"/>
          </a:xfrm>
          <a:prstGeom prst="rect">
            <a:avLst/>
          </a:prstGeom>
        </p:spPr>
        <p:txBody>
          <a:bodyPr wrap="square">
            <a:spAutoFit/>
          </a:bodyPr>
          <a:lstStyle/>
          <a:p>
            <a:r>
              <a:rPr lang="es-MX" sz="2400" b="1" dirty="0" smtClean="0">
                <a:solidFill>
                  <a:schemeClr val="tx2"/>
                </a:solidFill>
              </a:rPr>
              <a:t>Orden del día </a:t>
            </a:r>
          </a:p>
          <a:p>
            <a:endParaRPr lang="es-MX" sz="2400" dirty="0" smtClean="0"/>
          </a:p>
          <a:p>
            <a:r>
              <a:rPr lang="es-MX" sz="2400" dirty="0" smtClean="0"/>
              <a:t>1. Organización del SGC</a:t>
            </a:r>
          </a:p>
          <a:p>
            <a:pPr marL="355600" indent="-355600"/>
            <a:r>
              <a:rPr lang="es-MX" sz="2400" dirty="0" smtClean="0"/>
              <a:t>2. Presentación de cronograma de actividades para NADCAP</a:t>
            </a:r>
          </a:p>
          <a:p>
            <a:pPr marL="269875" indent="-269875"/>
            <a:r>
              <a:rPr lang="es-MX" sz="2400" dirty="0" smtClean="0"/>
              <a:t>3. Presentación de plan de trabajo e indicadores de los Equipos de Calidad</a:t>
            </a:r>
          </a:p>
          <a:p>
            <a:pPr marL="355600" indent="-355600"/>
            <a:r>
              <a:rPr lang="es-MX" sz="2400" dirty="0" smtClean="0"/>
              <a:t>4. Presentación de la nueva Controladora de Documentos</a:t>
            </a:r>
          </a:p>
          <a:p>
            <a:pPr marL="355600" indent="-355600"/>
            <a:r>
              <a:rPr lang="es-MX" sz="2400" dirty="0" smtClean="0"/>
              <a:t>5. Avances en las acreditaciones de la </a:t>
            </a:r>
            <a:r>
              <a:rPr lang="es-MX" sz="2400" dirty="0" err="1" smtClean="0"/>
              <a:t>ema</a:t>
            </a:r>
            <a:endParaRPr lang="es-MX" sz="2400" dirty="0" smtClean="0"/>
          </a:p>
          <a:p>
            <a:pPr marL="355600" indent="-355600"/>
            <a:r>
              <a:rPr lang="es-MX" sz="2400" dirty="0" smtClean="0"/>
              <a:t>6. Presentación del Logo del Programa de Calidad</a:t>
            </a:r>
            <a:endParaRPr lang="es-MX" sz="2400" dirty="0"/>
          </a:p>
        </p:txBody>
      </p:sp>
      <p:sp>
        <p:nvSpPr>
          <p:cNvPr id="5" name="4 Rectángulo"/>
          <p:cNvSpPr/>
          <p:nvPr/>
        </p:nvSpPr>
        <p:spPr>
          <a:xfrm>
            <a:off x="5292080" y="35332"/>
            <a:ext cx="3240360" cy="461665"/>
          </a:xfrm>
          <a:prstGeom prst="rect">
            <a:avLst/>
          </a:prstGeom>
        </p:spPr>
        <p:txBody>
          <a:bodyPr wrap="square">
            <a:spAutoFit/>
          </a:bodyPr>
          <a:lstStyle/>
          <a:p>
            <a:pPr algn="r"/>
            <a:r>
              <a:rPr lang="es-MX" sz="2400" b="1" dirty="0" smtClean="0">
                <a:solidFill>
                  <a:schemeClr val="tx2"/>
                </a:solidFill>
              </a:rPr>
              <a:t>2011-10-26</a:t>
            </a:r>
            <a:endParaRPr lang="es-MX" sz="24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ogo Calidad.tif"/>
          <p:cNvPicPr>
            <a:picLocks noChangeAspect="1"/>
          </p:cNvPicPr>
          <p:nvPr/>
        </p:nvPicPr>
        <p:blipFill>
          <a:blip r:embed="rId2" cstate="print">
            <a:clrChange>
              <a:clrFrom>
                <a:srgbClr val="FFFFFE"/>
              </a:clrFrom>
              <a:clrTo>
                <a:srgbClr val="FFFFFE">
                  <a:alpha val="0"/>
                </a:srgbClr>
              </a:clrTo>
            </a:clrChange>
            <a:lum bright="-30000" contrast="40000"/>
          </a:blip>
          <a:stretch>
            <a:fillRect/>
          </a:stretch>
        </p:blipFill>
        <p:spPr>
          <a:xfrm>
            <a:off x="2411760" y="1340768"/>
            <a:ext cx="4347972" cy="4818888"/>
          </a:xfrm>
          <a:prstGeom prst="rect">
            <a:avLst/>
          </a:prstGeom>
        </p:spPr>
      </p:pic>
      <p:sp>
        <p:nvSpPr>
          <p:cNvPr id="3" name="2 Rectángulo"/>
          <p:cNvSpPr/>
          <p:nvPr/>
        </p:nvSpPr>
        <p:spPr>
          <a:xfrm>
            <a:off x="611560" y="683404"/>
            <a:ext cx="7920880" cy="646331"/>
          </a:xfrm>
          <a:prstGeom prst="rect">
            <a:avLst/>
          </a:prstGeom>
        </p:spPr>
        <p:txBody>
          <a:bodyPr wrap="square">
            <a:spAutoFit/>
          </a:bodyPr>
          <a:lstStyle/>
          <a:p>
            <a:pPr algn="r"/>
            <a:r>
              <a:rPr lang="es-MX" b="1" dirty="0" smtClean="0">
                <a:solidFill>
                  <a:schemeClr val="tx2"/>
                </a:solidFill>
              </a:rPr>
              <a:t>Logo de la Coordinación del </a:t>
            </a:r>
            <a:br>
              <a:rPr lang="es-MX" b="1" dirty="0" smtClean="0">
                <a:solidFill>
                  <a:schemeClr val="tx2"/>
                </a:solidFill>
              </a:rPr>
            </a:br>
            <a:r>
              <a:rPr lang="es-MX" b="1" dirty="0" smtClean="0">
                <a:solidFill>
                  <a:schemeClr val="tx2"/>
                </a:solidFill>
              </a:rPr>
              <a:t>Programa Institucional de la Calidad</a:t>
            </a:r>
            <a:endParaRPr lang="es-MX" b="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FFFFFF"/>
              </a:clrFrom>
              <a:clrTo>
                <a:srgbClr val="FFFFFF">
                  <a:alpha val="0"/>
                </a:srgbClr>
              </a:clrTo>
            </a:clrChange>
          </a:blip>
          <a:srcRect l="3030" b="4132"/>
          <a:stretch>
            <a:fillRect/>
          </a:stretch>
        </p:blipFill>
        <p:spPr bwMode="auto">
          <a:xfrm>
            <a:off x="1907704" y="533807"/>
            <a:ext cx="5112568" cy="6168581"/>
          </a:xfrm>
          <a:prstGeom prst="rect">
            <a:avLst/>
          </a:prstGeom>
          <a:noFill/>
          <a:ln w="9525">
            <a:noFill/>
            <a:miter lim="800000"/>
            <a:headEnd/>
            <a:tailEnd/>
          </a:ln>
        </p:spPr>
      </p:pic>
      <p:sp>
        <p:nvSpPr>
          <p:cNvPr id="3" name="Rectangle 2"/>
          <p:cNvSpPr/>
          <p:nvPr/>
        </p:nvSpPr>
        <p:spPr>
          <a:xfrm>
            <a:off x="6596852" y="44624"/>
            <a:ext cx="2295628" cy="400110"/>
          </a:xfrm>
          <a:prstGeom prst="rect">
            <a:avLst/>
          </a:prstGeom>
        </p:spPr>
        <p:txBody>
          <a:bodyPr wrap="none">
            <a:spAutoFit/>
          </a:bodyPr>
          <a:lstStyle/>
          <a:p>
            <a:r>
              <a:rPr lang="es-MX" sz="2000" b="1" dirty="0" smtClean="0">
                <a:solidFill>
                  <a:schemeClr val="tx2"/>
                </a:solidFill>
              </a:rPr>
              <a:t>Organigrama Actual</a:t>
            </a:r>
            <a:endParaRPr lang="es-MX" sz="2000" b="1" dirty="0">
              <a:solidFill>
                <a:schemeClr val="tx2"/>
              </a:solidFill>
            </a:endParaRPr>
          </a:p>
        </p:txBody>
      </p:sp>
      <p:sp>
        <p:nvSpPr>
          <p:cNvPr id="4" name="Rectangle 3"/>
          <p:cNvSpPr/>
          <p:nvPr/>
        </p:nvSpPr>
        <p:spPr>
          <a:xfrm>
            <a:off x="0" y="6309320"/>
            <a:ext cx="1979712" cy="276999"/>
          </a:xfrm>
          <a:prstGeom prst="rect">
            <a:avLst/>
          </a:prstGeom>
        </p:spPr>
        <p:txBody>
          <a:bodyPr wrap="square">
            <a:spAutoFit/>
          </a:bodyPr>
          <a:lstStyle/>
          <a:p>
            <a:r>
              <a:rPr lang="es-ES_tradnl" sz="1200" dirty="0" smtClean="0"/>
              <a:t>Fuente: MAC01 versión 13</a:t>
            </a:r>
            <a:endParaRPr lang="es-MX"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9504" y="0"/>
            <a:ext cx="4464496" cy="400110"/>
          </a:xfrm>
          <a:prstGeom prst="rect">
            <a:avLst/>
          </a:prstGeom>
          <a:noFill/>
        </p:spPr>
        <p:txBody>
          <a:bodyPr wrap="square" rtlCol="0">
            <a:spAutoFit/>
          </a:bodyPr>
          <a:lstStyle/>
          <a:p>
            <a:pPr algn="ctr"/>
            <a:r>
              <a:rPr lang="es-MX" sz="2000" b="1" dirty="0" smtClean="0">
                <a:solidFill>
                  <a:schemeClr val="tx2"/>
                </a:solidFill>
              </a:rPr>
              <a:t>Estructura Académica y Administrativa</a:t>
            </a:r>
            <a:endParaRPr lang="es-MX" sz="2000" b="1" dirty="0">
              <a:solidFill>
                <a:schemeClr val="tx2"/>
              </a:solidFill>
            </a:endParaRPr>
          </a:p>
        </p:txBody>
      </p:sp>
      <p:grpSp>
        <p:nvGrpSpPr>
          <p:cNvPr id="9" name="Group 1"/>
          <p:cNvGrpSpPr>
            <a:grpSpLocks/>
          </p:cNvGrpSpPr>
          <p:nvPr/>
        </p:nvGrpSpPr>
        <p:grpSpPr bwMode="auto">
          <a:xfrm>
            <a:off x="459483" y="696946"/>
            <a:ext cx="8520688" cy="5998178"/>
            <a:chOff x="306818" y="579239"/>
            <a:chExt cx="8842479" cy="6505481"/>
          </a:xfrm>
        </p:grpSpPr>
        <p:sp>
          <p:nvSpPr>
            <p:cNvPr id="10" name="Rectangle 2"/>
            <p:cNvSpPr>
              <a:spLocks noChangeArrowheads="1"/>
            </p:cNvSpPr>
            <p:nvPr/>
          </p:nvSpPr>
          <p:spPr bwMode="auto">
            <a:xfrm>
              <a:off x="4356216" y="579239"/>
              <a:ext cx="1152000" cy="576000"/>
            </a:xfrm>
            <a:prstGeom prst="rect">
              <a:avLst/>
            </a:prstGeom>
            <a:noFill/>
            <a:ln w="12700"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1000" b="0" i="0" u="none" strike="noStrike" baseline="0" dirty="0">
                  <a:solidFill>
                    <a:srgbClr val="000000"/>
                  </a:solidFill>
                  <a:latin typeface="Arial"/>
                  <a:cs typeface="Arial"/>
                </a:rPr>
                <a:t>Dirección </a:t>
              </a:r>
              <a:r>
                <a:rPr lang="es-MX" sz="1000" b="0" i="0" u="none" strike="noStrike" baseline="0" dirty="0" smtClean="0">
                  <a:solidFill>
                    <a:srgbClr val="000000"/>
                  </a:solidFill>
                  <a:latin typeface="Arial"/>
                  <a:cs typeface="Arial"/>
                </a:rPr>
                <a:t>General</a:t>
              </a:r>
              <a:endParaRPr lang="es-MX" sz="1000" b="0" i="0" u="none" strike="noStrike" baseline="0" dirty="0">
                <a:solidFill>
                  <a:srgbClr val="000000"/>
                </a:solidFill>
                <a:latin typeface="Arial"/>
                <a:cs typeface="Arial"/>
              </a:endParaRPr>
            </a:p>
          </p:txBody>
        </p:sp>
        <p:sp>
          <p:nvSpPr>
            <p:cNvPr id="11" name="Rectangle 3"/>
            <p:cNvSpPr>
              <a:spLocks noChangeArrowheads="1"/>
            </p:cNvSpPr>
            <p:nvPr/>
          </p:nvSpPr>
          <p:spPr bwMode="auto">
            <a:xfrm>
              <a:off x="1151676" y="1597761"/>
              <a:ext cx="1152000" cy="576000"/>
            </a:xfrm>
            <a:prstGeom prst="rect">
              <a:avLst/>
            </a:prstGeom>
            <a:noFill/>
            <a:ln w="12700"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Dirección </a:t>
              </a:r>
            </a:p>
            <a:p>
              <a:pPr algn="ctr" rtl="0">
                <a:defRPr sz="1000"/>
              </a:pPr>
              <a:r>
                <a:rPr lang="es-MX" sz="800" b="0" i="0" u="none" strike="noStrike" baseline="0" dirty="0" smtClean="0">
                  <a:solidFill>
                    <a:srgbClr val="000000"/>
                  </a:solidFill>
                  <a:latin typeface="Calibri"/>
                  <a:cs typeface="Calibri"/>
                </a:rPr>
                <a:t>Académica</a:t>
              </a:r>
              <a:endParaRPr lang="es-MX" sz="800" b="0" i="0" u="none" strike="noStrike" baseline="0" dirty="0">
                <a:solidFill>
                  <a:srgbClr val="000000"/>
                </a:solidFill>
                <a:latin typeface="Arial"/>
                <a:cs typeface="Arial"/>
              </a:endParaRPr>
            </a:p>
          </p:txBody>
        </p:sp>
        <p:sp>
          <p:nvSpPr>
            <p:cNvPr id="12" name="Rectangle 4"/>
            <p:cNvSpPr>
              <a:spLocks noChangeArrowheads="1"/>
            </p:cNvSpPr>
            <p:nvPr/>
          </p:nvSpPr>
          <p:spPr bwMode="auto">
            <a:xfrm>
              <a:off x="5214438" y="1592176"/>
              <a:ext cx="1152000" cy="576000"/>
            </a:xfrm>
            <a:prstGeom prst="rect">
              <a:avLst/>
            </a:prstGeom>
            <a:noFill/>
            <a:ln w="12700"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Dirección de </a:t>
              </a:r>
            </a:p>
            <a:p>
              <a:pPr algn="ctr" rtl="0">
                <a:defRPr sz="1000"/>
              </a:pPr>
              <a:r>
                <a:rPr lang="es-MX" sz="800" b="0" i="0" u="none" strike="noStrike" baseline="0" dirty="0">
                  <a:solidFill>
                    <a:srgbClr val="000000"/>
                  </a:solidFill>
                  <a:latin typeface="Calibri"/>
                  <a:cs typeface="Calibri"/>
                </a:rPr>
                <a:t>Planeación y Asuntos </a:t>
              </a:r>
              <a:endParaRPr lang="es-MX" sz="800" b="0" i="0" u="none" strike="noStrike" baseline="0" dirty="0">
                <a:solidFill>
                  <a:srgbClr val="000000"/>
                </a:solidFill>
                <a:latin typeface="Arial"/>
                <a:cs typeface="Arial"/>
              </a:endParaRPr>
            </a:p>
            <a:p>
              <a:pPr algn="ctr" rtl="0">
                <a:defRPr sz="1000"/>
              </a:pPr>
              <a:r>
                <a:rPr lang="es-MX" sz="800" b="0" i="0" u="none" strike="noStrike" baseline="0" dirty="0" smtClean="0">
                  <a:solidFill>
                    <a:srgbClr val="000000"/>
                  </a:solidFill>
                  <a:latin typeface="Calibri"/>
                  <a:cs typeface="Calibri"/>
                </a:rPr>
                <a:t>Estratégicos</a:t>
              </a:r>
              <a:endParaRPr lang="es-MX" sz="800" b="0" i="0" u="none" strike="noStrike" baseline="0" dirty="0">
                <a:solidFill>
                  <a:srgbClr val="000000"/>
                </a:solidFill>
                <a:latin typeface="Arial"/>
                <a:cs typeface="Arial"/>
              </a:endParaRPr>
            </a:p>
          </p:txBody>
        </p:sp>
        <p:sp>
          <p:nvSpPr>
            <p:cNvPr id="13" name="Rectangle 5"/>
            <p:cNvSpPr>
              <a:spLocks noChangeArrowheads="1"/>
            </p:cNvSpPr>
            <p:nvPr/>
          </p:nvSpPr>
          <p:spPr bwMode="auto">
            <a:xfrm>
              <a:off x="6444144" y="1594082"/>
              <a:ext cx="1152000" cy="576000"/>
            </a:xfrm>
            <a:prstGeom prst="rect">
              <a:avLst/>
            </a:prstGeom>
            <a:noFill/>
            <a:ln w="12700"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Dirección de </a:t>
              </a:r>
            </a:p>
            <a:p>
              <a:pPr algn="ctr" rtl="0">
                <a:defRPr sz="1000"/>
              </a:pPr>
              <a:r>
                <a:rPr lang="es-MX" sz="800" b="0" i="0" u="none" strike="noStrike" baseline="0" dirty="0">
                  <a:solidFill>
                    <a:srgbClr val="000000"/>
                  </a:solidFill>
                  <a:latin typeface="Calibri"/>
                  <a:cs typeface="Calibri"/>
                </a:rPr>
                <a:t>Administración y </a:t>
              </a:r>
              <a:endParaRPr lang="es-MX" sz="800" b="0" i="0" u="none" strike="noStrike" baseline="0" dirty="0">
                <a:solidFill>
                  <a:srgbClr val="000000"/>
                </a:solidFill>
                <a:latin typeface="Arial"/>
                <a:cs typeface="Arial"/>
              </a:endParaRPr>
            </a:p>
            <a:p>
              <a:pPr algn="ctr" rtl="0">
                <a:defRPr sz="1000"/>
              </a:pPr>
              <a:r>
                <a:rPr lang="es-MX" sz="800" b="0" i="0" u="none" strike="noStrike" baseline="0" dirty="0" smtClean="0">
                  <a:solidFill>
                    <a:srgbClr val="000000"/>
                  </a:solidFill>
                  <a:latin typeface="Calibri"/>
                  <a:cs typeface="Calibri"/>
                </a:rPr>
                <a:t>Finanzas</a:t>
              </a:r>
              <a:endParaRPr lang="es-MX" sz="800" b="0" i="0" u="none" strike="noStrike" baseline="0" dirty="0">
                <a:solidFill>
                  <a:srgbClr val="000000"/>
                </a:solidFill>
                <a:latin typeface="Arial"/>
                <a:cs typeface="Arial"/>
              </a:endParaRPr>
            </a:p>
          </p:txBody>
        </p:sp>
        <p:sp>
          <p:nvSpPr>
            <p:cNvPr id="14" name="Rectangle 6"/>
            <p:cNvSpPr>
              <a:spLocks noChangeArrowheads="1"/>
            </p:cNvSpPr>
            <p:nvPr/>
          </p:nvSpPr>
          <p:spPr bwMode="auto">
            <a:xfrm>
              <a:off x="7861464" y="1592176"/>
              <a:ext cx="1152000" cy="576000"/>
            </a:xfrm>
            <a:prstGeom prst="rect">
              <a:avLst/>
            </a:prstGeom>
            <a:noFill/>
            <a:ln w="12700"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Dirección de </a:t>
              </a:r>
            </a:p>
            <a:p>
              <a:pPr algn="ctr" rtl="0">
                <a:defRPr sz="1000"/>
              </a:pPr>
              <a:r>
                <a:rPr lang="es-MX" sz="800" b="0" i="0" u="none" strike="noStrike" baseline="0" dirty="0" smtClean="0">
                  <a:solidFill>
                    <a:srgbClr val="000000"/>
                  </a:solidFill>
                  <a:latin typeface="Calibri"/>
                  <a:cs typeface="Calibri"/>
                </a:rPr>
                <a:t>Vinculación</a:t>
              </a:r>
              <a:endParaRPr lang="es-MX" sz="800" b="0" i="0" u="none" strike="noStrike" baseline="0" dirty="0">
                <a:solidFill>
                  <a:srgbClr val="000000"/>
                </a:solidFill>
                <a:latin typeface="Arial"/>
                <a:cs typeface="Arial"/>
              </a:endParaRPr>
            </a:p>
          </p:txBody>
        </p:sp>
        <p:grpSp>
          <p:nvGrpSpPr>
            <p:cNvPr id="15" name="Group 7"/>
            <p:cNvGrpSpPr>
              <a:grpSpLocks/>
            </p:cNvGrpSpPr>
            <p:nvPr/>
          </p:nvGrpSpPr>
          <p:grpSpPr bwMode="auto">
            <a:xfrm>
              <a:off x="1026077" y="3056105"/>
              <a:ext cx="4245729" cy="1155988"/>
              <a:chOff x="1026077" y="3056105"/>
              <a:chExt cx="4245729" cy="1155988"/>
            </a:xfrm>
          </p:grpSpPr>
          <p:sp>
            <p:nvSpPr>
              <p:cNvPr id="60" name="Rectangle 8"/>
              <p:cNvSpPr>
                <a:spLocks noChangeArrowheads="1"/>
              </p:cNvSpPr>
              <p:nvPr/>
            </p:nvSpPr>
            <p:spPr bwMode="auto">
              <a:xfrm>
                <a:off x="1026077" y="3057919"/>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Depto. de Materiales </a:t>
                </a:r>
                <a:r>
                  <a:rPr lang="es-MX" sz="800" b="0" i="0" u="none" strike="noStrike" baseline="0" dirty="0" err="1" smtClean="0">
                    <a:solidFill>
                      <a:srgbClr val="000000"/>
                    </a:solidFill>
                    <a:latin typeface="Arial"/>
                    <a:cs typeface="Arial"/>
                  </a:rPr>
                  <a:t>Nanoestructurados</a:t>
                </a:r>
                <a:endParaRPr lang="es-MX" sz="800" b="0" i="0" u="none" strike="noStrike" baseline="0" dirty="0">
                  <a:solidFill>
                    <a:srgbClr val="000000"/>
                  </a:solidFill>
                  <a:latin typeface="Arial"/>
                  <a:cs typeface="Arial"/>
                </a:endParaRPr>
              </a:p>
            </p:txBody>
          </p:sp>
          <p:sp>
            <p:nvSpPr>
              <p:cNvPr id="61" name="Rectangle 9"/>
              <p:cNvSpPr>
                <a:spLocks noChangeArrowheads="1"/>
              </p:cNvSpPr>
              <p:nvPr/>
            </p:nvSpPr>
            <p:spPr bwMode="auto">
              <a:xfrm>
                <a:off x="1744539" y="3058282"/>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Depto. de Integridad y Diseño de Materiales </a:t>
                </a:r>
                <a:r>
                  <a:rPr lang="es-MX" sz="800" b="0" i="0" u="none" strike="noStrike" baseline="0" dirty="0" smtClean="0">
                    <a:solidFill>
                      <a:srgbClr val="000000"/>
                    </a:solidFill>
                    <a:latin typeface="Arial"/>
                    <a:cs typeface="Arial"/>
                  </a:rPr>
                  <a:t>Compuestos</a:t>
                </a:r>
                <a:endParaRPr lang="es-MX" sz="800" b="0" i="0" u="none" strike="noStrike" baseline="0" dirty="0">
                  <a:solidFill>
                    <a:srgbClr val="000000"/>
                  </a:solidFill>
                  <a:latin typeface="Arial"/>
                  <a:cs typeface="Arial"/>
                </a:endParaRPr>
              </a:p>
            </p:txBody>
          </p:sp>
          <p:sp>
            <p:nvSpPr>
              <p:cNvPr id="62" name="Rectangle 10"/>
              <p:cNvSpPr>
                <a:spLocks noChangeArrowheads="1"/>
              </p:cNvSpPr>
              <p:nvPr/>
            </p:nvSpPr>
            <p:spPr bwMode="auto">
              <a:xfrm>
                <a:off x="2464080" y="3056105"/>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Depto. de Energías Renovables y Protección del Medio </a:t>
                </a:r>
                <a:r>
                  <a:rPr lang="es-MX" sz="800" b="0" i="0" u="none" strike="noStrike" baseline="0" dirty="0" smtClean="0">
                    <a:solidFill>
                      <a:srgbClr val="000000"/>
                    </a:solidFill>
                    <a:latin typeface="Arial"/>
                    <a:cs typeface="Arial"/>
                  </a:rPr>
                  <a:t>Ambiente</a:t>
                </a:r>
                <a:endParaRPr lang="es-MX" sz="800" b="0" i="0" u="none" strike="noStrike" baseline="0" dirty="0">
                  <a:solidFill>
                    <a:srgbClr val="000000"/>
                  </a:solidFill>
                  <a:latin typeface="Arial"/>
                  <a:cs typeface="Arial"/>
                </a:endParaRPr>
              </a:p>
            </p:txBody>
          </p:sp>
          <p:sp>
            <p:nvSpPr>
              <p:cNvPr id="63" name="Rectangle 11"/>
              <p:cNvSpPr>
                <a:spLocks noChangeArrowheads="1"/>
              </p:cNvSpPr>
              <p:nvPr/>
            </p:nvSpPr>
            <p:spPr bwMode="auto">
              <a:xfrm>
                <a:off x="3183632" y="3057920"/>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Depto. de Simulación Computacional y Modelado </a:t>
                </a:r>
                <a:r>
                  <a:rPr lang="es-MX" sz="800" b="0" i="0" u="none" strike="noStrike" baseline="0" dirty="0" smtClean="0">
                    <a:solidFill>
                      <a:srgbClr val="000000"/>
                    </a:solidFill>
                    <a:latin typeface="Arial"/>
                    <a:cs typeface="Arial"/>
                  </a:rPr>
                  <a:t>Molecular</a:t>
                </a:r>
                <a:endParaRPr lang="es-MX" sz="800" b="0" i="0" u="none" strike="noStrike" baseline="0" dirty="0">
                  <a:solidFill>
                    <a:srgbClr val="000000"/>
                  </a:solidFill>
                  <a:latin typeface="Arial"/>
                  <a:cs typeface="Arial"/>
                </a:endParaRPr>
              </a:p>
            </p:txBody>
          </p:sp>
          <p:sp>
            <p:nvSpPr>
              <p:cNvPr id="64" name="Rectangle 12"/>
              <p:cNvSpPr>
                <a:spLocks noChangeArrowheads="1"/>
              </p:cNvSpPr>
              <p:nvPr/>
            </p:nvSpPr>
            <p:spPr bwMode="auto">
              <a:xfrm>
                <a:off x="3903173" y="3060093"/>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Depto. de Estudios de </a:t>
                </a:r>
                <a:r>
                  <a:rPr lang="es-MX" sz="800" b="0" i="0" u="none" strike="noStrike" baseline="0" dirty="0" smtClean="0">
                    <a:solidFill>
                      <a:srgbClr val="000000"/>
                    </a:solidFill>
                    <a:latin typeface="Arial"/>
                    <a:cs typeface="Arial"/>
                  </a:rPr>
                  <a:t>Posgrado</a:t>
                </a:r>
                <a:endParaRPr lang="es-MX" sz="800" b="0" i="0" u="none" strike="noStrike" baseline="0" dirty="0">
                  <a:solidFill>
                    <a:srgbClr val="000000"/>
                  </a:solidFill>
                  <a:latin typeface="Arial"/>
                  <a:cs typeface="Arial"/>
                </a:endParaRPr>
              </a:p>
            </p:txBody>
          </p:sp>
          <p:sp>
            <p:nvSpPr>
              <p:cNvPr id="65" name="Rectangle 13"/>
              <p:cNvSpPr>
                <a:spLocks noChangeArrowheads="1"/>
              </p:cNvSpPr>
              <p:nvPr/>
            </p:nvSpPr>
            <p:spPr bwMode="auto">
              <a:xfrm>
                <a:off x="4623806" y="3057919"/>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800"/>
                  </a:lnSpc>
                  <a:defRPr sz="1000"/>
                </a:pPr>
                <a:r>
                  <a:rPr lang="es-MX" sz="800" b="0" i="0" u="none" strike="noStrike" baseline="0" dirty="0">
                    <a:solidFill>
                      <a:srgbClr val="000000"/>
                    </a:solidFill>
                    <a:latin typeface="Arial"/>
                    <a:cs typeface="Arial"/>
                  </a:rPr>
                  <a:t>Depto. de Servicios </a:t>
                </a:r>
                <a:r>
                  <a:rPr lang="es-MX" sz="800" b="0" i="0" u="none" strike="noStrike" baseline="0" dirty="0" smtClean="0">
                    <a:solidFill>
                      <a:srgbClr val="000000"/>
                    </a:solidFill>
                    <a:latin typeface="Arial"/>
                    <a:cs typeface="Arial"/>
                  </a:rPr>
                  <a:t>Científico—Tecnológicos</a:t>
                </a:r>
                <a:endParaRPr lang="es-MX" sz="800" b="0" i="0" u="none" strike="noStrike" baseline="0" dirty="0">
                  <a:solidFill>
                    <a:srgbClr val="000000"/>
                  </a:solidFill>
                  <a:latin typeface="Arial"/>
                  <a:cs typeface="Arial"/>
                </a:endParaRPr>
              </a:p>
            </p:txBody>
          </p:sp>
        </p:grpSp>
        <p:sp>
          <p:nvSpPr>
            <p:cNvPr id="16" name="Rectangle 14"/>
            <p:cNvSpPr>
              <a:spLocks noChangeArrowheads="1"/>
            </p:cNvSpPr>
            <p:nvPr/>
          </p:nvSpPr>
          <p:spPr bwMode="auto">
            <a:xfrm>
              <a:off x="5472891" y="2489276"/>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800"/>
                </a:lnSpc>
                <a:defRPr sz="1000"/>
              </a:pPr>
              <a:r>
                <a:rPr lang="es-MX" sz="800" b="0" i="0" u="none" strike="noStrike" baseline="0" dirty="0">
                  <a:solidFill>
                    <a:srgbClr val="000000"/>
                  </a:solidFill>
                  <a:latin typeface="Arial"/>
                  <a:cs typeface="Arial"/>
                </a:rPr>
                <a:t>Subdirección de Evaluación y </a:t>
              </a:r>
              <a:r>
                <a:rPr lang="es-MX" sz="800" b="0" i="0" u="none" strike="noStrike" baseline="0" dirty="0" smtClean="0">
                  <a:solidFill>
                    <a:srgbClr val="000000"/>
                  </a:solidFill>
                  <a:latin typeface="Arial"/>
                  <a:cs typeface="Arial"/>
                </a:rPr>
                <a:t>Seguimiento</a:t>
              </a:r>
              <a:endParaRPr lang="es-MX" sz="800" b="0" i="0" u="none" strike="noStrike" baseline="0" dirty="0">
                <a:solidFill>
                  <a:srgbClr val="000000"/>
                </a:solidFill>
                <a:latin typeface="Arial"/>
                <a:cs typeface="Arial"/>
              </a:endParaRPr>
            </a:p>
          </p:txBody>
        </p:sp>
        <p:sp>
          <p:nvSpPr>
            <p:cNvPr id="17" name="Rectangle 15"/>
            <p:cNvSpPr>
              <a:spLocks noChangeArrowheads="1"/>
            </p:cNvSpPr>
            <p:nvPr/>
          </p:nvSpPr>
          <p:spPr bwMode="auto">
            <a:xfrm>
              <a:off x="6343748" y="2486420"/>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Subdirección de </a:t>
              </a:r>
              <a:r>
                <a:rPr lang="es-MX" sz="800" b="0" i="0" u="none" strike="noStrike" baseline="0" dirty="0" smtClean="0">
                  <a:solidFill>
                    <a:srgbClr val="000000"/>
                  </a:solidFill>
                  <a:latin typeface="Arial"/>
                  <a:cs typeface="Arial"/>
                </a:rPr>
                <a:t>Finanzas</a:t>
              </a:r>
              <a:endParaRPr lang="es-MX" sz="800" b="0" i="0" u="none" strike="noStrike" baseline="0" dirty="0">
                <a:solidFill>
                  <a:srgbClr val="000000"/>
                </a:solidFill>
                <a:latin typeface="Arial"/>
                <a:cs typeface="Arial"/>
              </a:endParaRPr>
            </a:p>
          </p:txBody>
        </p:sp>
        <p:sp>
          <p:nvSpPr>
            <p:cNvPr id="18" name="Rectangle 16"/>
            <p:cNvSpPr>
              <a:spLocks noChangeArrowheads="1"/>
            </p:cNvSpPr>
            <p:nvPr/>
          </p:nvSpPr>
          <p:spPr bwMode="auto">
            <a:xfrm>
              <a:off x="7062203" y="2485331"/>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Subdirección de </a:t>
              </a:r>
              <a:r>
                <a:rPr lang="es-MX" sz="800" b="0" i="0" u="none" strike="noStrike" baseline="0" dirty="0" smtClean="0">
                  <a:solidFill>
                    <a:srgbClr val="000000"/>
                  </a:solidFill>
                  <a:latin typeface="Arial"/>
                  <a:cs typeface="Arial"/>
                </a:rPr>
                <a:t>Administración</a:t>
              </a:r>
              <a:endParaRPr lang="es-MX" sz="800" b="0" i="0" u="none" strike="noStrike" baseline="0" dirty="0">
                <a:solidFill>
                  <a:srgbClr val="000000"/>
                </a:solidFill>
                <a:latin typeface="Arial"/>
                <a:cs typeface="Arial"/>
              </a:endParaRPr>
            </a:p>
          </p:txBody>
        </p:sp>
        <p:sp>
          <p:nvSpPr>
            <p:cNvPr id="19" name="Rectangle 17"/>
            <p:cNvSpPr>
              <a:spLocks noChangeArrowheads="1"/>
            </p:cNvSpPr>
            <p:nvPr/>
          </p:nvSpPr>
          <p:spPr bwMode="auto">
            <a:xfrm>
              <a:off x="7781752" y="3056968"/>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Depto. de </a:t>
              </a:r>
              <a:r>
                <a:rPr lang="es-MX" sz="800" b="0" i="0" u="none" strike="noStrike" baseline="0" dirty="0" smtClean="0">
                  <a:solidFill>
                    <a:srgbClr val="000000"/>
                  </a:solidFill>
                  <a:latin typeface="Arial"/>
                  <a:cs typeface="Arial"/>
                </a:rPr>
                <a:t>Comercialización</a:t>
              </a:r>
              <a:endParaRPr lang="es-MX" sz="800" b="0" i="0" u="none" strike="noStrike" baseline="0" dirty="0">
                <a:solidFill>
                  <a:srgbClr val="000000"/>
                </a:solidFill>
                <a:latin typeface="Arial"/>
                <a:cs typeface="Arial"/>
              </a:endParaRPr>
            </a:p>
          </p:txBody>
        </p:sp>
        <p:sp>
          <p:nvSpPr>
            <p:cNvPr id="20" name="Rectangle 18"/>
            <p:cNvSpPr>
              <a:spLocks noChangeArrowheads="1"/>
            </p:cNvSpPr>
            <p:nvPr/>
          </p:nvSpPr>
          <p:spPr bwMode="auto">
            <a:xfrm>
              <a:off x="8501297" y="3056968"/>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Depto. de Vinculación </a:t>
              </a:r>
              <a:r>
                <a:rPr lang="es-MX" sz="800" b="0" i="0" u="none" strike="noStrike" baseline="0" dirty="0" smtClean="0">
                  <a:solidFill>
                    <a:srgbClr val="000000"/>
                  </a:solidFill>
                  <a:latin typeface="Arial"/>
                  <a:cs typeface="Arial"/>
                </a:rPr>
                <a:t>Académica</a:t>
              </a:r>
              <a:endParaRPr lang="es-MX" sz="800" b="0" i="0" u="none" strike="noStrike" baseline="0" dirty="0">
                <a:solidFill>
                  <a:srgbClr val="000000"/>
                </a:solidFill>
                <a:latin typeface="Arial"/>
                <a:cs typeface="Arial"/>
              </a:endParaRPr>
            </a:p>
          </p:txBody>
        </p:sp>
        <p:cxnSp>
          <p:nvCxnSpPr>
            <p:cNvPr id="21" name="AutoShape 19"/>
            <p:cNvCxnSpPr>
              <a:cxnSpLocks noChangeShapeType="1"/>
              <a:stCxn id="10" idx="2"/>
              <a:endCxn id="11" idx="0"/>
            </p:cNvCxnSpPr>
            <p:nvPr/>
          </p:nvCxnSpPr>
          <p:spPr bwMode="auto">
            <a:xfrm rot="5400000">
              <a:off x="3108685" y="-225770"/>
              <a:ext cx="442522" cy="3204540"/>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2" name="AutoShape 20"/>
            <p:cNvCxnSpPr>
              <a:cxnSpLocks noChangeShapeType="1"/>
              <a:stCxn id="10" idx="2"/>
              <a:endCxn id="12" idx="0"/>
            </p:cNvCxnSpPr>
            <p:nvPr/>
          </p:nvCxnSpPr>
          <p:spPr bwMode="auto">
            <a:xfrm rot="16200000" flipH="1">
              <a:off x="5142858" y="944597"/>
              <a:ext cx="436937" cy="858222"/>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3" name="AutoShape 21"/>
            <p:cNvCxnSpPr>
              <a:cxnSpLocks noChangeShapeType="1"/>
              <a:stCxn id="10" idx="2"/>
              <a:endCxn id="13" idx="0"/>
            </p:cNvCxnSpPr>
            <p:nvPr/>
          </p:nvCxnSpPr>
          <p:spPr bwMode="auto">
            <a:xfrm rot="16200000" flipH="1">
              <a:off x="5756758" y="330697"/>
              <a:ext cx="438843" cy="2087928"/>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4" name="AutoShape 22"/>
            <p:cNvCxnSpPr>
              <a:cxnSpLocks noChangeShapeType="1"/>
              <a:stCxn id="10" idx="2"/>
              <a:endCxn id="14" idx="0"/>
            </p:cNvCxnSpPr>
            <p:nvPr/>
          </p:nvCxnSpPr>
          <p:spPr bwMode="auto">
            <a:xfrm rot="16200000" flipH="1">
              <a:off x="6466371" y="-378916"/>
              <a:ext cx="436937" cy="3505248"/>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5" name="AutoShape 23"/>
            <p:cNvCxnSpPr>
              <a:cxnSpLocks noChangeShapeType="1"/>
              <a:stCxn id="14" idx="2"/>
              <a:endCxn id="20" idx="0"/>
            </p:cNvCxnSpPr>
            <p:nvPr/>
          </p:nvCxnSpPr>
          <p:spPr bwMode="auto">
            <a:xfrm rot="16200000" flipH="1">
              <a:off x="8186985" y="2418655"/>
              <a:ext cx="888792" cy="387833"/>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6" name="AutoShape 24"/>
            <p:cNvCxnSpPr>
              <a:cxnSpLocks noChangeShapeType="1"/>
              <a:stCxn id="14" idx="2"/>
              <a:endCxn id="19" idx="0"/>
            </p:cNvCxnSpPr>
            <p:nvPr/>
          </p:nvCxnSpPr>
          <p:spPr bwMode="auto">
            <a:xfrm rot="5400000">
              <a:off x="7827212" y="2446716"/>
              <a:ext cx="888792" cy="331712"/>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7" name="AutoShape 25"/>
            <p:cNvCxnSpPr>
              <a:cxnSpLocks noChangeShapeType="1"/>
              <a:stCxn id="13" idx="2"/>
              <a:endCxn id="17" idx="0"/>
            </p:cNvCxnSpPr>
            <p:nvPr/>
          </p:nvCxnSpPr>
          <p:spPr bwMode="auto">
            <a:xfrm rot="5400000">
              <a:off x="6685777" y="2152053"/>
              <a:ext cx="316338" cy="352396"/>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8" name="AutoShape 26"/>
            <p:cNvCxnSpPr>
              <a:cxnSpLocks noChangeShapeType="1"/>
              <a:stCxn id="12" idx="2"/>
              <a:endCxn id="16" idx="0"/>
            </p:cNvCxnSpPr>
            <p:nvPr/>
          </p:nvCxnSpPr>
          <p:spPr bwMode="auto">
            <a:xfrm rot="16200000" flipH="1">
              <a:off x="5633115" y="2325499"/>
              <a:ext cx="321100" cy="6453"/>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9" name="AutoShape 27"/>
            <p:cNvCxnSpPr>
              <a:cxnSpLocks noChangeShapeType="1"/>
              <a:stCxn id="13" idx="2"/>
              <a:endCxn id="18" idx="0"/>
            </p:cNvCxnSpPr>
            <p:nvPr/>
          </p:nvCxnSpPr>
          <p:spPr bwMode="auto">
            <a:xfrm rot="16200000" flipH="1">
              <a:off x="7045549" y="2144677"/>
              <a:ext cx="315249" cy="366059"/>
            </a:xfrm>
            <a:prstGeom prst="bentConnector3">
              <a:avLst>
                <a:gd name="adj1" fmla="val 50000"/>
              </a:avLst>
            </a:prstGeom>
            <a:noFill/>
            <a:ln w="9525"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0" name="AutoShape 28"/>
            <p:cNvCxnSpPr>
              <a:cxnSpLocks noChangeShapeType="1"/>
              <a:stCxn id="11" idx="2"/>
              <a:endCxn id="65" idx="0"/>
            </p:cNvCxnSpPr>
            <p:nvPr/>
          </p:nvCxnSpPr>
          <p:spPr bwMode="auto">
            <a:xfrm rot="16200000" flipH="1">
              <a:off x="2895662" y="1005775"/>
              <a:ext cx="884158" cy="3220130"/>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1" name="AutoShape 29"/>
            <p:cNvCxnSpPr>
              <a:cxnSpLocks noChangeShapeType="1"/>
              <a:stCxn id="11" idx="2"/>
              <a:endCxn id="64" idx="0"/>
            </p:cNvCxnSpPr>
            <p:nvPr/>
          </p:nvCxnSpPr>
          <p:spPr bwMode="auto">
            <a:xfrm rot="16200000" flipH="1">
              <a:off x="2534259" y="1367178"/>
              <a:ext cx="886332" cy="2499497"/>
            </a:xfrm>
            <a:prstGeom prst="bentConnector3">
              <a:avLst>
                <a:gd name="adj1" fmla="val 50000"/>
              </a:avLst>
            </a:prstGeom>
            <a:noFill/>
            <a:ln w="9525"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2" name="AutoShape 30"/>
            <p:cNvCxnSpPr>
              <a:cxnSpLocks noChangeShapeType="1"/>
              <a:stCxn id="11" idx="2"/>
              <a:endCxn id="63" idx="0"/>
            </p:cNvCxnSpPr>
            <p:nvPr/>
          </p:nvCxnSpPr>
          <p:spPr bwMode="auto">
            <a:xfrm rot="16200000" flipH="1">
              <a:off x="2175574" y="1725863"/>
              <a:ext cx="884159" cy="1779956"/>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3" name="AutoShape 31"/>
            <p:cNvCxnSpPr>
              <a:cxnSpLocks noChangeShapeType="1"/>
              <a:stCxn id="11" idx="2"/>
              <a:endCxn id="62" idx="0"/>
            </p:cNvCxnSpPr>
            <p:nvPr/>
          </p:nvCxnSpPr>
          <p:spPr bwMode="auto">
            <a:xfrm rot="16200000" flipH="1">
              <a:off x="1816706" y="2084731"/>
              <a:ext cx="882344" cy="1060404"/>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4" name="AutoShape 32"/>
            <p:cNvCxnSpPr>
              <a:cxnSpLocks noChangeShapeType="1"/>
              <a:stCxn id="11" idx="2"/>
              <a:endCxn id="61" idx="0"/>
            </p:cNvCxnSpPr>
            <p:nvPr/>
          </p:nvCxnSpPr>
          <p:spPr bwMode="auto">
            <a:xfrm rot="16200000" flipH="1">
              <a:off x="1455847" y="2445590"/>
              <a:ext cx="884521" cy="340863"/>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5" name="AutoShape 33"/>
            <p:cNvCxnSpPr>
              <a:cxnSpLocks noChangeShapeType="1"/>
              <a:stCxn id="11" idx="2"/>
              <a:endCxn id="60" idx="0"/>
            </p:cNvCxnSpPr>
            <p:nvPr/>
          </p:nvCxnSpPr>
          <p:spPr bwMode="auto">
            <a:xfrm rot="5400000">
              <a:off x="1096798" y="2427040"/>
              <a:ext cx="884158" cy="377599"/>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grpSp>
          <p:nvGrpSpPr>
            <p:cNvPr id="36" name="Group 34"/>
            <p:cNvGrpSpPr>
              <a:grpSpLocks/>
            </p:cNvGrpSpPr>
            <p:nvPr/>
          </p:nvGrpSpPr>
          <p:grpSpPr bwMode="auto">
            <a:xfrm>
              <a:off x="306818" y="4284118"/>
              <a:ext cx="648000" cy="2800602"/>
              <a:chOff x="306818" y="4284118"/>
              <a:chExt cx="648000" cy="2800602"/>
            </a:xfrm>
          </p:grpSpPr>
          <p:sp>
            <p:nvSpPr>
              <p:cNvPr id="56" name="Rectangle 35"/>
              <p:cNvSpPr>
                <a:spLocks noChangeArrowheads="1"/>
              </p:cNvSpPr>
              <p:nvPr/>
            </p:nvSpPr>
            <p:spPr bwMode="auto">
              <a:xfrm>
                <a:off x="306818" y="4284118"/>
                <a:ext cx="648000" cy="648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Nanotecnología</a:t>
                </a:r>
              </a:p>
              <a:p>
                <a:pPr algn="ctr" rtl="0">
                  <a:defRPr sz="1000"/>
                </a:pPr>
                <a:endParaRPr lang="es-MX" sz="800" b="0" i="0" u="none" strike="noStrike" baseline="0">
                  <a:solidFill>
                    <a:srgbClr val="000000"/>
                  </a:solidFill>
                  <a:latin typeface="Arial"/>
                  <a:cs typeface="Arial"/>
                </a:endParaRPr>
              </a:p>
            </p:txBody>
          </p:sp>
          <p:sp>
            <p:nvSpPr>
              <p:cNvPr id="57" name="Rectangle 36"/>
              <p:cNvSpPr>
                <a:spLocks noChangeArrowheads="1"/>
              </p:cNvSpPr>
              <p:nvPr/>
            </p:nvSpPr>
            <p:spPr bwMode="auto">
              <a:xfrm>
                <a:off x="306818" y="5002231"/>
                <a:ext cx="648000" cy="648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Energías renovables</a:t>
                </a:r>
              </a:p>
              <a:p>
                <a:pPr algn="ctr" rtl="0">
                  <a:defRPr sz="1000"/>
                </a:pPr>
                <a:endParaRPr lang="es-MX" sz="800" b="0" i="0" u="none" strike="noStrike" baseline="0">
                  <a:solidFill>
                    <a:srgbClr val="000000"/>
                  </a:solidFill>
                  <a:latin typeface="Arial"/>
                  <a:cs typeface="Arial"/>
                </a:endParaRPr>
              </a:p>
            </p:txBody>
          </p:sp>
          <p:sp>
            <p:nvSpPr>
              <p:cNvPr id="58" name="Rectangle 37"/>
              <p:cNvSpPr>
                <a:spLocks noChangeArrowheads="1"/>
              </p:cNvSpPr>
              <p:nvPr/>
            </p:nvSpPr>
            <p:spPr bwMode="auto">
              <a:xfrm>
                <a:off x="306818" y="5718607"/>
                <a:ext cx="648000" cy="648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Gestión del conocimiento</a:t>
                </a:r>
              </a:p>
              <a:p>
                <a:pPr algn="ctr" rtl="0">
                  <a:defRPr sz="1000"/>
                </a:pPr>
                <a:endParaRPr lang="es-MX" sz="800" b="0" i="0" u="none" strike="noStrike" baseline="0">
                  <a:solidFill>
                    <a:srgbClr val="000000"/>
                  </a:solidFill>
                  <a:latin typeface="Arial"/>
                  <a:cs typeface="Arial"/>
                </a:endParaRPr>
              </a:p>
            </p:txBody>
          </p:sp>
          <p:sp>
            <p:nvSpPr>
              <p:cNvPr id="59" name="Rectangle 38"/>
              <p:cNvSpPr>
                <a:spLocks noChangeArrowheads="1"/>
              </p:cNvSpPr>
              <p:nvPr/>
            </p:nvSpPr>
            <p:spPr bwMode="auto">
              <a:xfrm>
                <a:off x="306818" y="6436720"/>
                <a:ext cx="648000" cy="648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smtClean="0">
                    <a:solidFill>
                      <a:srgbClr val="000000"/>
                    </a:solidFill>
                    <a:latin typeface="Arial"/>
                    <a:cs typeface="Arial"/>
                  </a:rPr>
                  <a:t>Calidad</a:t>
                </a:r>
                <a:endParaRPr lang="es-MX" sz="800" b="0" i="0" u="none" strike="noStrike" baseline="0" dirty="0">
                  <a:solidFill>
                    <a:srgbClr val="000000"/>
                  </a:solidFill>
                  <a:latin typeface="Arial"/>
                  <a:cs typeface="Arial"/>
                </a:endParaRPr>
              </a:p>
            </p:txBody>
          </p:sp>
        </p:grpSp>
        <p:cxnSp>
          <p:nvCxnSpPr>
            <p:cNvPr id="37" name="AutoShape 39"/>
            <p:cNvCxnSpPr>
              <a:cxnSpLocks noChangeShapeType="1"/>
              <a:stCxn id="10" idx="1"/>
              <a:endCxn id="59" idx="1"/>
            </p:cNvCxnSpPr>
            <p:nvPr/>
          </p:nvCxnSpPr>
          <p:spPr bwMode="auto">
            <a:xfrm rot="10800000" flipV="1">
              <a:off x="306818" y="867239"/>
              <a:ext cx="4049398" cy="5893481"/>
            </a:xfrm>
            <a:prstGeom prst="bentConnector3">
              <a:avLst>
                <a:gd name="adj1" fmla="val 107569"/>
              </a:avLst>
            </a:prstGeom>
            <a:noFill/>
            <a:ln w="9525">
              <a:solidFill>
                <a:srgbClr val="000000"/>
              </a:solidFill>
              <a:prstDash val="lgDash"/>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8" name="AutoShape 40"/>
            <p:cNvCxnSpPr>
              <a:cxnSpLocks noChangeShapeType="1"/>
              <a:stCxn id="11" idx="1"/>
              <a:endCxn id="56" idx="1"/>
            </p:cNvCxnSpPr>
            <p:nvPr/>
          </p:nvCxnSpPr>
          <p:spPr bwMode="auto">
            <a:xfrm rot="10800000" flipV="1">
              <a:off x="306818" y="1885761"/>
              <a:ext cx="844858" cy="2722357"/>
            </a:xfrm>
            <a:prstGeom prst="bentConnector3">
              <a:avLst>
                <a:gd name="adj1" fmla="val 127056"/>
              </a:avLst>
            </a:prstGeom>
            <a:noFill/>
            <a:ln w="9525">
              <a:solidFill>
                <a:srgbClr val="000000"/>
              </a:solidFill>
              <a:prstDash val="lgDash"/>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9" name="AutoShape 41"/>
            <p:cNvCxnSpPr>
              <a:cxnSpLocks noChangeShapeType="1"/>
              <a:stCxn id="11" idx="1"/>
              <a:endCxn id="58" idx="1"/>
            </p:cNvCxnSpPr>
            <p:nvPr/>
          </p:nvCxnSpPr>
          <p:spPr bwMode="auto">
            <a:xfrm rot="10800000" flipV="1">
              <a:off x="306818" y="1885761"/>
              <a:ext cx="844858" cy="4156846"/>
            </a:xfrm>
            <a:prstGeom prst="bentConnector3">
              <a:avLst>
                <a:gd name="adj1" fmla="val 127056"/>
              </a:avLst>
            </a:prstGeom>
            <a:noFill/>
            <a:ln w="9525" algn="ctr">
              <a:solidFill>
                <a:srgbClr val="000000"/>
              </a:solidFill>
              <a:prstDash val="lgDash"/>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0" name="AutoShape 42"/>
            <p:cNvCxnSpPr>
              <a:cxnSpLocks noChangeShapeType="1"/>
              <a:stCxn id="11" idx="1"/>
              <a:endCxn id="57" idx="1"/>
            </p:cNvCxnSpPr>
            <p:nvPr/>
          </p:nvCxnSpPr>
          <p:spPr bwMode="auto">
            <a:xfrm rot="10800000" flipV="1">
              <a:off x="306818" y="1885761"/>
              <a:ext cx="844858" cy="3440470"/>
            </a:xfrm>
            <a:prstGeom prst="bentConnector3">
              <a:avLst>
                <a:gd name="adj1" fmla="val 127056"/>
              </a:avLst>
            </a:prstGeom>
            <a:noFill/>
            <a:ln w="9525" algn="ctr">
              <a:solidFill>
                <a:srgbClr val="000000"/>
              </a:solidFill>
              <a:prstDash val="lgDash"/>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1" name="AutoShape 43"/>
            <p:cNvCxnSpPr>
              <a:cxnSpLocks noChangeShapeType="1"/>
              <a:stCxn id="59" idx="3"/>
              <a:endCxn id="60" idx="2"/>
            </p:cNvCxnSpPr>
            <p:nvPr/>
          </p:nvCxnSpPr>
          <p:spPr bwMode="auto">
            <a:xfrm flipV="1">
              <a:off x="954818" y="4209919"/>
              <a:ext cx="395259" cy="2550801"/>
            </a:xfrm>
            <a:prstGeom prst="bentConnector2">
              <a:avLst/>
            </a:prstGeom>
            <a:noFill/>
            <a:ln w="9525">
              <a:solidFill>
                <a:srgbClr val="000000"/>
              </a:solidFill>
              <a:prstDash val="lgDash"/>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2" name="AutoShape 44"/>
            <p:cNvCxnSpPr>
              <a:cxnSpLocks noChangeShapeType="1"/>
              <a:stCxn id="59" idx="3"/>
              <a:endCxn id="61" idx="2"/>
            </p:cNvCxnSpPr>
            <p:nvPr/>
          </p:nvCxnSpPr>
          <p:spPr bwMode="auto">
            <a:xfrm flipV="1">
              <a:off x="954818" y="4210282"/>
              <a:ext cx="1113721" cy="2550438"/>
            </a:xfrm>
            <a:prstGeom prst="bentConnector2">
              <a:avLst/>
            </a:prstGeom>
            <a:noFill/>
            <a:ln w="9525" algn="ctr">
              <a:solidFill>
                <a:srgbClr val="000000"/>
              </a:solidFill>
              <a:prstDash val="lgDash"/>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3" name="AutoShape 45"/>
            <p:cNvCxnSpPr>
              <a:cxnSpLocks noChangeShapeType="1"/>
              <a:stCxn id="59" idx="3"/>
              <a:endCxn id="62" idx="2"/>
            </p:cNvCxnSpPr>
            <p:nvPr/>
          </p:nvCxnSpPr>
          <p:spPr bwMode="auto">
            <a:xfrm flipV="1">
              <a:off x="954818" y="4208105"/>
              <a:ext cx="1833262" cy="2552615"/>
            </a:xfrm>
            <a:prstGeom prst="bentConnector2">
              <a:avLst/>
            </a:prstGeom>
            <a:noFill/>
            <a:ln w="9525" algn="ctr">
              <a:solidFill>
                <a:srgbClr val="000000"/>
              </a:solidFill>
              <a:prstDash val="lgDash"/>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4" name="AutoShape 46"/>
            <p:cNvCxnSpPr>
              <a:cxnSpLocks noChangeShapeType="1"/>
              <a:stCxn id="59" idx="3"/>
              <a:endCxn id="17" idx="2"/>
            </p:cNvCxnSpPr>
            <p:nvPr/>
          </p:nvCxnSpPr>
          <p:spPr bwMode="auto">
            <a:xfrm flipV="1">
              <a:off x="954818" y="3638420"/>
              <a:ext cx="5712930" cy="3122300"/>
            </a:xfrm>
            <a:prstGeom prst="bentConnector2">
              <a:avLst/>
            </a:prstGeom>
            <a:noFill/>
            <a:ln w="9525" algn="ctr">
              <a:solidFill>
                <a:srgbClr val="000000"/>
              </a:solidFill>
              <a:prstDash val="lgDash"/>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5" name="AutoShape 47"/>
            <p:cNvCxnSpPr>
              <a:cxnSpLocks noChangeShapeType="1"/>
              <a:stCxn id="59" idx="3"/>
              <a:endCxn id="18" idx="2"/>
            </p:cNvCxnSpPr>
            <p:nvPr/>
          </p:nvCxnSpPr>
          <p:spPr bwMode="auto">
            <a:xfrm flipV="1">
              <a:off x="954818" y="3637331"/>
              <a:ext cx="6431385" cy="3123389"/>
            </a:xfrm>
            <a:prstGeom prst="bentConnector2">
              <a:avLst/>
            </a:prstGeom>
            <a:noFill/>
            <a:ln w="9525" algn="ctr">
              <a:solidFill>
                <a:srgbClr val="000000"/>
              </a:solidFill>
              <a:prstDash val="lgDash"/>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6" name="AutoShape 48"/>
            <p:cNvCxnSpPr>
              <a:cxnSpLocks noChangeShapeType="1"/>
              <a:stCxn id="59" idx="3"/>
              <a:endCxn id="19" idx="2"/>
            </p:cNvCxnSpPr>
            <p:nvPr/>
          </p:nvCxnSpPr>
          <p:spPr bwMode="auto">
            <a:xfrm flipV="1">
              <a:off x="954818" y="4208968"/>
              <a:ext cx="7150934" cy="2551752"/>
            </a:xfrm>
            <a:prstGeom prst="bentConnector2">
              <a:avLst/>
            </a:prstGeom>
            <a:noFill/>
            <a:ln w="9525" algn="ctr">
              <a:solidFill>
                <a:srgbClr val="000000"/>
              </a:solidFill>
              <a:prstDash val="lgDash"/>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7" name="AutoShape 49"/>
            <p:cNvCxnSpPr>
              <a:cxnSpLocks noChangeShapeType="1"/>
              <a:stCxn id="56" idx="3"/>
              <a:endCxn id="65" idx="2"/>
            </p:cNvCxnSpPr>
            <p:nvPr/>
          </p:nvCxnSpPr>
          <p:spPr bwMode="auto">
            <a:xfrm flipV="1">
              <a:off x="954818" y="4209919"/>
              <a:ext cx="3992988" cy="398199"/>
            </a:xfrm>
            <a:prstGeom prst="bentConnector2">
              <a:avLst/>
            </a:prstGeom>
            <a:noFill/>
            <a:ln w="9525" cap="rnd">
              <a:solidFill>
                <a:srgbClr val="A6A6A6"/>
              </a:solidFill>
              <a:prstDash val="sysDot"/>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8" name="AutoShape 50"/>
            <p:cNvCxnSpPr>
              <a:cxnSpLocks noChangeShapeType="1"/>
              <a:stCxn id="58" idx="3"/>
              <a:endCxn id="65" idx="2"/>
            </p:cNvCxnSpPr>
            <p:nvPr/>
          </p:nvCxnSpPr>
          <p:spPr bwMode="auto">
            <a:xfrm flipV="1">
              <a:off x="954818" y="4209919"/>
              <a:ext cx="3992988" cy="1832688"/>
            </a:xfrm>
            <a:prstGeom prst="bentConnector2">
              <a:avLst/>
            </a:prstGeom>
            <a:noFill/>
            <a:ln w="9525" cap="rnd" algn="ctr">
              <a:solidFill>
                <a:srgbClr val="A6A6A6"/>
              </a:solidFill>
              <a:prstDash val="sysDot"/>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49" name="AutoShape 51"/>
            <p:cNvCxnSpPr>
              <a:cxnSpLocks noChangeShapeType="1"/>
              <a:stCxn id="57" idx="3"/>
              <a:endCxn id="65" idx="2"/>
            </p:cNvCxnSpPr>
            <p:nvPr/>
          </p:nvCxnSpPr>
          <p:spPr bwMode="auto">
            <a:xfrm flipV="1">
              <a:off x="954818" y="4209919"/>
              <a:ext cx="3992988" cy="1116312"/>
            </a:xfrm>
            <a:prstGeom prst="bentConnector2">
              <a:avLst/>
            </a:prstGeom>
            <a:noFill/>
            <a:ln w="9525" cap="rnd" algn="ctr">
              <a:solidFill>
                <a:srgbClr val="A6A6A6"/>
              </a:solidFill>
              <a:prstDash val="sysDot"/>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50" name="AutoShape 52"/>
            <p:cNvCxnSpPr>
              <a:cxnSpLocks noChangeShapeType="1"/>
              <a:stCxn id="56" idx="3"/>
              <a:endCxn id="64" idx="2"/>
            </p:cNvCxnSpPr>
            <p:nvPr/>
          </p:nvCxnSpPr>
          <p:spPr bwMode="auto">
            <a:xfrm flipV="1">
              <a:off x="954818" y="4212093"/>
              <a:ext cx="3272355" cy="396025"/>
            </a:xfrm>
            <a:prstGeom prst="bentConnector2">
              <a:avLst/>
            </a:prstGeom>
            <a:noFill/>
            <a:ln w="9525" cap="rnd" algn="ctr">
              <a:solidFill>
                <a:srgbClr val="A6A6A6"/>
              </a:solidFill>
              <a:prstDash val="sysDot"/>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51" name="AutoShape 53"/>
            <p:cNvCxnSpPr>
              <a:cxnSpLocks noChangeShapeType="1"/>
              <a:stCxn id="58" idx="3"/>
              <a:endCxn id="64" idx="2"/>
            </p:cNvCxnSpPr>
            <p:nvPr/>
          </p:nvCxnSpPr>
          <p:spPr bwMode="auto">
            <a:xfrm flipV="1">
              <a:off x="954818" y="4212093"/>
              <a:ext cx="3272355" cy="1830514"/>
            </a:xfrm>
            <a:prstGeom prst="bentConnector2">
              <a:avLst/>
            </a:prstGeom>
            <a:noFill/>
            <a:ln w="9525" cap="rnd" algn="ctr">
              <a:solidFill>
                <a:srgbClr val="A6A6A6"/>
              </a:solidFill>
              <a:prstDash val="sysDot"/>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52" name="AutoShape 54"/>
            <p:cNvCxnSpPr>
              <a:cxnSpLocks noChangeShapeType="1"/>
              <a:stCxn id="58" idx="3"/>
              <a:endCxn id="63" idx="2"/>
            </p:cNvCxnSpPr>
            <p:nvPr/>
          </p:nvCxnSpPr>
          <p:spPr bwMode="auto">
            <a:xfrm flipV="1">
              <a:off x="954818" y="4209920"/>
              <a:ext cx="2552814" cy="1832687"/>
            </a:xfrm>
            <a:prstGeom prst="bentConnector2">
              <a:avLst/>
            </a:prstGeom>
            <a:noFill/>
            <a:ln w="9525" cap="rnd" algn="ctr">
              <a:solidFill>
                <a:srgbClr val="A6A6A6"/>
              </a:solidFill>
              <a:prstDash val="sysDot"/>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53" name="AutoShape 55"/>
            <p:cNvCxnSpPr>
              <a:cxnSpLocks noChangeShapeType="1"/>
              <a:stCxn id="59" idx="3"/>
              <a:endCxn id="65" idx="2"/>
            </p:cNvCxnSpPr>
            <p:nvPr/>
          </p:nvCxnSpPr>
          <p:spPr bwMode="auto">
            <a:xfrm flipV="1">
              <a:off x="954818" y="4209919"/>
              <a:ext cx="3992988" cy="2550801"/>
            </a:xfrm>
            <a:prstGeom prst="bentConnector2">
              <a:avLst/>
            </a:prstGeom>
            <a:noFill/>
            <a:ln w="9525" algn="ctr">
              <a:solidFill>
                <a:srgbClr val="000000"/>
              </a:solidFill>
              <a:prstDash val="lgDash"/>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sp>
          <p:nvSpPr>
            <p:cNvPr id="54" name="Rectangle 56"/>
            <p:cNvSpPr>
              <a:spLocks noChangeArrowheads="1"/>
            </p:cNvSpPr>
            <p:nvPr/>
          </p:nvSpPr>
          <p:spPr bwMode="auto">
            <a:xfrm>
              <a:off x="308051" y="3061891"/>
              <a:ext cx="648000" cy="1152000"/>
            </a:xfrm>
            <a:prstGeom prst="rect">
              <a:avLst/>
            </a:prstGeom>
            <a:noFill/>
            <a:ln w="12700" algn="ctr">
              <a:solidFill>
                <a:srgbClr val="000000"/>
              </a:solidFill>
              <a:prstDash val="lgDash"/>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Programas </a:t>
              </a:r>
              <a:r>
                <a:rPr lang="es-MX" sz="800" b="0" i="0" u="none" strike="noStrike" baseline="0" dirty="0" smtClean="0">
                  <a:solidFill>
                    <a:srgbClr val="000000"/>
                  </a:solidFill>
                  <a:latin typeface="Arial"/>
                  <a:cs typeface="Arial"/>
                </a:rPr>
                <a:t>institucionales</a:t>
              </a:r>
              <a:endParaRPr lang="es-MX" sz="800" b="0" i="0" u="none" strike="noStrike" baseline="0" dirty="0">
                <a:solidFill>
                  <a:srgbClr val="000000"/>
                </a:solidFill>
                <a:latin typeface="Arial"/>
                <a:cs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2080" y="476672"/>
            <a:ext cx="3635896" cy="707886"/>
          </a:xfrm>
          <a:prstGeom prst="rect">
            <a:avLst/>
          </a:prstGeom>
          <a:noFill/>
        </p:spPr>
        <p:txBody>
          <a:bodyPr wrap="square" rtlCol="0">
            <a:spAutoFit/>
          </a:bodyPr>
          <a:lstStyle/>
          <a:p>
            <a:pPr algn="r"/>
            <a:r>
              <a:rPr lang="es-MX" sz="2000" b="1" dirty="0" smtClean="0">
                <a:solidFill>
                  <a:schemeClr val="tx2"/>
                </a:solidFill>
              </a:rPr>
              <a:t>Organigrama Funcional en la Estructura Académica</a:t>
            </a:r>
            <a:endParaRPr lang="es-MX" sz="2000" b="1" dirty="0">
              <a:solidFill>
                <a:schemeClr val="tx2"/>
              </a:solidFill>
            </a:endParaRPr>
          </a:p>
        </p:txBody>
      </p:sp>
      <p:grpSp>
        <p:nvGrpSpPr>
          <p:cNvPr id="6" name="Group 1"/>
          <p:cNvGrpSpPr>
            <a:grpSpLocks/>
          </p:cNvGrpSpPr>
          <p:nvPr/>
        </p:nvGrpSpPr>
        <p:grpSpPr bwMode="auto">
          <a:xfrm>
            <a:off x="395536" y="476672"/>
            <a:ext cx="8466524" cy="6210825"/>
            <a:chOff x="347163" y="576176"/>
            <a:chExt cx="8565606" cy="6490740"/>
          </a:xfrm>
        </p:grpSpPr>
        <p:sp>
          <p:nvSpPr>
            <p:cNvPr id="8" name="Rectangle 3"/>
            <p:cNvSpPr>
              <a:spLocks noChangeArrowheads="1"/>
            </p:cNvSpPr>
            <p:nvPr/>
          </p:nvSpPr>
          <p:spPr bwMode="auto">
            <a:xfrm>
              <a:off x="3068138" y="1371196"/>
              <a:ext cx="1152000" cy="576000"/>
            </a:xfrm>
            <a:prstGeom prst="rect">
              <a:avLst/>
            </a:prstGeom>
            <a:noFill/>
            <a:ln w="12700"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Dirección de </a:t>
              </a:r>
            </a:p>
            <a:p>
              <a:pPr algn="ctr" rtl="0">
                <a:defRPr sz="1000"/>
              </a:pPr>
              <a:r>
                <a:rPr lang="es-MX" sz="800" b="0" i="0" u="none" strike="noStrike" baseline="0">
                  <a:solidFill>
                    <a:srgbClr val="000000"/>
                  </a:solidFill>
                  <a:latin typeface="Calibri"/>
                  <a:cs typeface="Calibri"/>
                </a:rPr>
                <a:t>Planeación y Asuntos </a:t>
              </a:r>
              <a:endParaRPr lang="es-MX" sz="800" b="0" i="0" u="none" strike="noStrike" baseline="0">
                <a:solidFill>
                  <a:srgbClr val="000000"/>
                </a:solidFill>
                <a:latin typeface="Arial"/>
                <a:cs typeface="Arial"/>
              </a:endParaRPr>
            </a:p>
            <a:p>
              <a:pPr algn="ctr" rtl="0">
                <a:defRPr sz="1000"/>
              </a:pPr>
              <a:r>
                <a:rPr lang="es-MX" sz="800" b="0" i="0" u="none" strike="noStrike" baseline="0">
                  <a:solidFill>
                    <a:srgbClr val="000000"/>
                  </a:solidFill>
                  <a:latin typeface="Calibri"/>
                  <a:cs typeface="Calibri"/>
                </a:rPr>
                <a:t>Estratégicos</a:t>
              </a:r>
              <a:endParaRPr lang="es-MX" sz="800" b="0" i="0" u="none" strike="noStrike" baseline="0">
                <a:solidFill>
                  <a:srgbClr val="000000"/>
                </a:solidFill>
                <a:latin typeface="Arial"/>
                <a:cs typeface="Arial"/>
              </a:endParaRPr>
            </a:p>
            <a:p>
              <a:pPr algn="ctr" rtl="0">
                <a:defRPr sz="1000"/>
              </a:pPr>
              <a:endParaRPr lang="es-MX" sz="800" b="0" i="0" u="none" strike="noStrike" baseline="0">
                <a:solidFill>
                  <a:srgbClr val="000000"/>
                </a:solidFill>
                <a:latin typeface="Arial"/>
                <a:cs typeface="Arial"/>
              </a:endParaRPr>
            </a:p>
          </p:txBody>
        </p:sp>
        <p:sp>
          <p:nvSpPr>
            <p:cNvPr id="9" name="Rectangle 4"/>
            <p:cNvSpPr>
              <a:spLocks noChangeArrowheads="1"/>
            </p:cNvSpPr>
            <p:nvPr/>
          </p:nvSpPr>
          <p:spPr bwMode="auto">
            <a:xfrm>
              <a:off x="3115489" y="2268296"/>
              <a:ext cx="1092760" cy="490226"/>
            </a:xfrm>
            <a:prstGeom prst="rect">
              <a:avLst/>
            </a:prstGeom>
            <a:noFill/>
            <a:ln w="9525" algn="in">
              <a:solidFill>
                <a:srgbClr val="80808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800"/>
                </a:lnSpc>
                <a:defRPr sz="1000"/>
              </a:pPr>
              <a:r>
                <a:rPr lang="es-MX" sz="800" dirty="0" smtClean="0">
                  <a:solidFill>
                    <a:srgbClr val="000000"/>
                  </a:solidFill>
                  <a:latin typeface="Arial"/>
                  <a:cs typeface="Arial"/>
                </a:rPr>
                <a:t>Subdirección de Evaluación y </a:t>
              </a:r>
              <a:r>
                <a:rPr lang="es-MX" sz="800" dirty="0" smtClean="0">
                  <a:solidFill>
                    <a:srgbClr val="000000"/>
                  </a:solidFill>
                  <a:latin typeface="Arial"/>
                  <a:cs typeface="Arial"/>
                </a:rPr>
                <a:t>Seguimiento</a:t>
              </a:r>
              <a:endParaRPr lang="es-MX" sz="800" b="0" i="0" u="none" strike="noStrike" baseline="0" dirty="0">
                <a:solidFill>
                  <a:srgbClr val="808080"/>
                </a:solidFill>
                <a:latin typeface="Arial"/>
                <a:cs typeface="Arial"/>
              </a:endParaRPr>
            </a:p>
          </p:txBody>
        </p:sp>
        <p:cxnSp>
          <p:nvCxnSpPr>
            <p:cNvPr id="10" name="AutoShape 5"/>
            <p:cNvCxnSpPr>
              <a:cxnSpLocks noChangeShapeType="1"/>
              <a:stCxn id="8" idx="2"/>
              <a:endCxn id="9" idx="0"/>
            </p:cNvCxnSpPr>
            <p:nvPr/>
          </p:nvCxnSpPr>
          <p:spPr bwMode="auto">
            <a:xfrm rot="16200000" flipH="1">
              <a:off x="3492453" y="2098880"/>
              <a:ext cx="321100" cy="17732"/>
            </a:xfrm>
            <a:prstGeom prst="bentConnector3">
              <a:avLst>
                <a:gd name="adj1" fmla="val 50000"/>
              </a:avLst>
            </a:prstGeom>
            <a:noFill/>
            <a:ln w="9525"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sp>
          <p:nvSpPr>
            <p:cNvPr id="11" name="Rectangle 6"/>
            <p:cNvSpPr>
              <a:spLocks noChangeArrowheads="1"/>
            </p:cNvSpPr>
            <p:nvPr/>
          </p:nvSpPr>
          <p:spPr bwMode="auto">
            <a:xfrm>
              <a:off x="4546880" y="1825247"/>
              <a:ext cx="1152000" cy="576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Coordinación del P.I. de la Calidad</a:t>
              </a:r>
            </a:p>
          </p:txBody>
        </p:sp>
        <p:cxnSp>
          <p:nvCxnSpPr>
            <p:cNvPr id="12" name="AutoShape 7"/>
            <p:cNvCxnSpPr>
              <a:cxnSpLocks noChangeShapeType="1"/>
              <a:stCxn id="8" idx="2"/>
              <a:endCxn id="11" idx="1"/>
            </p:cNvCxnSpPr>
            <p:nvPr/>
          </p:nvCxnSpPr>
          <p:spPr bwMode="auto">
            <a:xfrm rot="16200000" flipH="1">
              <a:off x="4012483" y="1578851"/>
              <a:ext cx="166051" cy="902742"/>
            </a:xfrm>
            <a:prstGeom prst="bentConnector2">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sp>
          <p:nvSpPr>
            <p:cNvPr id="13" name="Rectangle 8"/>
            <p:cNvSpPr>
              <a:spLocks noChangeArrowheads="1"/>
            </p:cNvSpPr>
            <p:nvPr/>
          </p:nvSpPr>
          <p:spPr bwMode="auto">
            <a:xfrm>
              <a:off x="3662498" y="576176"/>
              <a:ext cx="1152000" cy="576000"/>
            </a:xfrm>
            <a:prstGeom prst="rect">
              <a:avLst/>
            </a:prstGeom>
            <a:noFill/>
            <a:ln w="12700"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1000" b="0" i="0" u="none" strike="noStrike" baseline="0">
                  <a:solidFill>
                    <a:srgbClr val="000000"/>
                  </a:solidFill>
                  <a:latin typeface="Arial"/>
                  <a:cs typeface="Arial"/>
                </a:rPr>
                <a:t>Director General</a:t>
              </a:r>
            </a:p>
          </p:txBody>
        </p:sp>
        <p:cxnSp>
          <p:nvCxnSpPr>
            <p:cNvPr id="14" name="AutoShape 9"/>
            <p:cNvCxnSpPr>
              <a:cxnSpLocks noChangeShapeType="1"/>
              <a:stCxn id="13" idx="2"/>
              <a:endCxn id="8" idx="0"/>
            </p:cNvCxnSpPr>
            <p:nvPr/>
          </p:nvCxnSpPr>
          <p:spPr bwMode="auto">
            <a:xfrm rot="5400000">
              <a:off x="3831808" y="964506"/>
              <a:ext cx="219020" cy="594360"/>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sp>
          <p:nvSpPr>
            <p:cNvPr id="15" name="Rectangle 10"/>
            <p:cNvSpPr>
              <a:spLocks noChangeArrowheads="1"/>
            </p:cNvSpPr>
            <p:nvPr/>
          </p:nvSpPr>
          <p:spPr bwMode="auto">
            <a:xfrm>
              <a:off x="411298" y="1371196"/>
              <a:ext cx="1152000" cy="576000"/>
            </a:xfrm>
            <a:prstGeom prst="rect">
              <a:avLst/>
            </a:prstGeom>
            <a:noFill/>
            <a:ln w="12700"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Dirección Académica</a:t>
              </a:r>
            </a:p>
          </p:txBody>
        </p:sp>
        <p:cxnSp>
          <p:nvCxnSpPr>
            <p:cNvPr id="16" name="AutoShape 11"/>
            <p:cNvCxnSpPr>
              <a:cxnSpLocks noChangeShapeType="1"/>
              <a:stCxn id="13" idx="2"/>
              <a:endCxn id="15" idx="0"/>
            </p:cNvCxnSpPr>
            <p:nvPr/>
          </p:nvCxnSpPr>
          <p:spPr bwMode="auto">
            <a:xfrm rot="5400000">
              <a:off x="2503388" y="-363914"/>
              <a:ext cx="219020" cy="3251200"/>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grpSp>
          <p:nvGrpSpPr>
            <p:cNvPr id="17" name="Group 12"/>
            <p:cNvGrpSpPr>
              <a:grpSpLocks/>
            </p:cNvGrpSpPr>
            <p:nvPr/>
          </p:nvGrpSpPr>
          <p:grpSpPr bwMode="auto">
            <a:xfrm>
              <a:off x="431717" y="2972285"/>
              <a:ext cx="2805555" cy="1154177"/>
              <a:chOff x="431717" y="2972285"/>
              <a:chExt cx="2805555" cy="1154177"/>
            </a:xfrm>
          </p:grpSpPr>
          <p:sp>
            <p:nvSpPr>
              <p:cNvPr id="37" name="Rectangle 13"/>
              <p:cNvSpPr>
                <a:spLocks noChangeArrowheads="1"/>
              </p:cNvSpPr>
              <p:nvPr/>
            </p:nvSpPr>
            <p:spPr bwMode="auto">
              <a:xfrm>
                <a:off x="431717" y="2974099"/>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Depto. de Materiales Nanoestructurados</a:t>
                </a:r>
              </a:p>
            </p:txBody>
          </p:sp>
          <p:sp>
            <p:nvSpPr>
              <p:cNvPr id="38" name="Rectangle 14"/>
              <p:cNvSpPr>
                <a:spLocks noChangeArrowheads="1"/>
              </p:cNvSpPr>
              <p:nvPr/>
            </p:nvSpPr>
            <p:spPr bwMode="auto">
              <a:xfrm>
                <a:off x="1150179" y="2974462"/>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Depto. de Integridad y Diseño de Materiales Compuestos</a:t>
                </a:r>
              </a:p>
            </p:txBody>
          </p:sp>
          <p:sp>
            <p:nvSpPr>
              <p:cNvPr id="39" name="Rectangle 15"/>
              <p:cNvSpPr>
                <a:spLocks noChangeArrowheads="1"/>
              </p:cNvSpPr>
              <p:nvPr/>
            </p:nvSpPr>
            <p:spPr bwMode="auto">
              <a:xfrm>
                <a:off x="1869720" y="2972285"/>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Depto. de Energías Renovables y Protección del Medio Ambiente</a:t>
                </a:r>
              </a:p>
            </p:txBody>
          </p:sp>
          <p:sp>
            <p:nvSpPr>
              <p:cNvPr id="40" name="Rectangle 16"/>
              <p:cNvSpPr>
                <a:spLocks noChangeArrowheads="1"/>
              </p:cNvSpPr>
              <p:nvPr/>
            </p:nvSpPr>
            <p:spPr bwMode="auto">
              <a:xfrm>
                <a:off x="2589272" y="2974100"/>
                <a:ext cx="648000" cy="1152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800"/>
                  </a:lnSpc>
                  <a:defRPr sz="1000"/>
                </a:pPr>
                <a:r>
                  <a:rPr lang="es-MX" sz="800" b="0" i="0" u="none" strike="noStrike" baseline="0">
                    <a:solidFill>
                      <a:srgbClr val="000000"/>
                    </a:solidFill>
                    <a:latin typeface="Arial"/>
                    <a:cs typeface="Arial"/>
                  </a:rPr>
                  <a:t>Depto. de Servicios Científico—Tecnológicos</a:t>
                </a:r>
              </a:p>
            </p:txBody>
          </p:sp>
        </p:grpSp>
        <p:cxnSp>
          <p:nvCxnSpPr>
            <p:cNvPr id="18" name="AutoShape 17"/>
            <p:cNvCxnSpPr>
              <a:cxnSpLocks noChangeShapeType="1"/>
              <a:stCxn id="15" idx="2"/>
              <a:endCxn id="37" idx="0"/>
            </p:cNvCxnSpPr>
            <p:nvPr/>
          </p:nvCxnSpPr>
          <p:spPr bwMode="auto">
            <a:xfrm rot="5400000">
              <a:off x="358056" y="2344857"/>
              <a:ext cx="1026903" cy="231581"/>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19" name="AutoShape 18"/>
            <p:cNvCxnSpPr>
              <a:cxnSpLocks noChangeShapeType="1"/>
              <a:stCxn id="15" idx="2"/>
              <a:endCxn id="38" idx="0"/>
            </p:cNvCxnSpPr>
            <p:nvPr/>
          </p:nvCxnSpPr>
          <p:spPr bwMode="auto">
            <a:xfrm rot="16200000" flipH="1">
              <a:off x="717106" y="2217388"/>
              <a:ext cx="1027266" cy="486881"/>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0" name="AutoShape 19"/>
            <p:cNvCxnSpPr>
              <a:cxnSpLocks noChangeShapeType="1"/>
              <a:stCxn id="15" idx="2"/>
              <a:endCxn id="39" idx="0"/>
            </p:cNvCxnSpPr>
            <p:nvPr/>
          </p:nvCxnSpPr>
          <p:spPr bwMode="auto">
            <a:xfrm rot="16200000" flipH="1">
              <a:off x="1077964" y="1856530"/>
              <a:ext cx="1025089" cy="1206422"/>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1" name="AutoShape 20"/>
            <p:cNvCxnSpPr>
              <a:cxnSpLocks noChangeShapeType="1"/>
              <a:stCxn id="15" idx="2"/>
              <a:endCxn id="40" idx="0"/>
            </p:cNvCxnSpPr>
            <p:nvPr/>
          </p:nvCxnSpPr>
          <p:spPr bwMode="auto">
            <a:xfrm rot="16200000" flipH="1">
              <a:off x="1436833" y="1497661"/>
              <a:ext cx="1026904" cy="1925974"/>
            </a:xfrm>
            <a:prstGeom prst="bentConnector3">
              <a:avLst>
                <a:gd name="adj1" fmla="val 50000"/>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sp>
          <p:nvSpPr>
            <p:cNvPr id="22" name="Rectangle 21"/>
            <p:cNvSpPr>
              <a:spLocks noChangeArrowheads="1"/>
            </p:cNvSpPr>
            <p:nvPr/>
          </p:nvSpPr>
          <p:spPr bwMode="auto">
            <a:xfrm>
              <a:off x="3430632" y="5452284"/>
              <a:ext cx="5400000" cy="720000"/>
            </a:xfrm>
            <a:prstGeom prst="rect">
              <a:avLst/>
            </a:prstGeom>
            <a:noFill/>
            <a:ln w="9525"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Laboratorios: (1) Corrosión y Protección, (2) Mecánica de Fractura, (3) Ensayos no Destructivos, (4) Aleado Mecánico, (5) Metalurgia, (6) Ensayos Mecánicos, (7) Fibras Ópticas, (8) Procesado de Polímeros, (9) Caracterización y Sintetización de Materiales Magnéticos, (10) Campos Magnéticos Pulsados, (11) Flotación de Minerales, (11) Cerámicos Tradicionales</a:t>
              </a:r>
            </a:p>
            <a:p>
              <a:pPr algn="ctr" rtl="0">
                <a:defRPr sz="1000"/>
              </a:pPr>
              <a:endParaRPr lang="es-MX" sz="800" b="0" i="0" u="none" strike="noStrike" baseline="0">
                <a:solidFill>
                  <a:srgbClr val="000000"/>
                </a:solidFill>
                <a:latin typeface="Arial"/>
                <a:cs typeface="Arial"/>
              </a:endParaRPr>
            </a:p>
          </p:txBody>
        </p:sp>
        <p:cxnSp>
          <p:nvCxnSpPr>
            <p:cNvPr id="23" name="AutoShape 22"/>
            <p:cNvCxnSpPr>
              <a:cxnSpLocks noChangeShapeType="1"/>
              <a:stCxn id="38" idx="2"/>
              <a:endCxn id="22" idx="1"/>
            </p:cNvCxnSpPr>
            <p:nvPr/>
          </p:nvCxnSpPr>
          <p:spPr bwMode="auto">
            <a:xfrm rot="16200000" flipH="1">
              <a:off x="1609495" y="3991146"/>
              <a:ext cx="1685822" cy="1956453"/>
            </a:xfrm>
            <a:prstGeom prst="bentConnector2">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sp>
          <p:nvSpPr>
            <p:cNvPr id="24" name="Rectangle 23"/>
            <p:cNvSpPr>
              <a:spLocks noChangeArrowheads="1"/>
            </p:cNvSpPr>
            <p:nvPr/>
          </p:nvSpPr>
          <p:spPr bwMode="auto">
            <a:xfrm>
              <a:off x="3427367" y="6257002"/>
              <a:ext cx="5400000" cy="720000"/>
            </a:xfrm>
            <a:prstGeom prst="rect">
              <a:avLst/>
            </a:prstGeom>
            <a:noFill/>
            <a:ln w="9525"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Laboratorios:</a:t>
              </a:r>
            </a:p>
            <a:p>
              <a:pPr algn="ctr" rtl="0">
                <a:defRPr sz="1000"/>
              </a:pPr>
              <a:r>
                <a:rPr lang="es-MX" sz="800" b="0" i="0" u="none" strike="noStrike" baseline="0">
                  <a:solidFill>
                    <a:srgbClr val="000000"/>
                  </a:solidFill>
                  <a:latin typeface="Calibri"/>
                  <a:cs typeface="Calibri"/>
                </a:rPr>
                <a:t>(1) Química Orgánica, (2) Catálisis, (3) Óptica no Lineal, (4) Análisis Térmicos, (5) Microscopía de Transmisión, (6) Preparación de Películas Delgadas, (7) Química de Polímeros, (8) Espectroscopía de infrarrojo, (9) Preparación de Muestras metalográficas.</a:t>
              </a:r>
              <a:endParaRPr lang="es-MX" sz="800" b="0" i="0" u="none" strike="noStrike" baseline="0">
                <a:solidFill>
                  <a:srgbClr val="000000"/>
                </a:solidFill>
                <a:latin typeface="Arial"/>
                <a:cs typeface="Arial"/>
              </a:endParaRPr>
            </a:p>
            <a:p>
              <a:pPr algn="ctr" rtl="0">
                <a:defRPr sz="1000"/>
              </a:pPr>
              <a:endParaRPr lang="es-MX" sz="800" b="0" i="0" u="none" strike="noStrike" baseline="0">
                <a:solidFill>
                  <a:srgbClr val="000000"/>
                </a:solidFill>
                <a:latin typeface="Arial"/>
                <a:cs typeface="Arial"/>
              </a:endParaRPr>
            </a:p>
          </p:txBody>
        </p:sp>
        <p:sp>
          <p:nvSpPr>
            <p:cNvPr id="25" name="Rectangle 24"/>
            <p:cNvSpPr>
              <a:spLocks noChangeArrowheads="1"/>
            </p:cNvSpPr>
            <p:nvPr/>
          </p:nvSpPr>
          <p:spPr bwMode="auto">
            <a:xfrm>
              <a:off x="3426278" y="4647106"/>
              <a:ext cx="5400000" cy="720000"/>
            </a:xfrm>
            <a:prstGeom prst="rect">
              <a:avLst/>
            </a:prstGeom>
            <a:noFill/>
            <a:ln w="9525"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Laboratorios:</a:t>
              </a:r>
            </a:p>
            <a:p>
              <a:pPr algn="ctr" rtl="0">
                <a:defRPr sz="1000"/>
              </a:pPr>
              <a:r>
                <a:rPr lang="es-MX" sz="800" b="0" i="0" u="none" strike="noStrike" baseline="0">
                  <a:solidFill>
                    <a:srgbClr val="000000"/>
                  </a:solidFill>
                  <a:latin typeface="Calibri"/>
                  <a:cs typeface="Calibri"/>
                </a:rPr>
                <a:t>(1) Calidad del Agua, (2) Residuos, (3) Calidad del Aire, (4) Celdas de Combustible, (5) Combustión, (6) Vigilancia Radiológica</a:t>
              </a:r>
              <a:endParaRPr lang="es-MX" sz="800" b="0" i="0" u="none" strike="noStrike" baseline="0">
                <a:solidFill>
                  <a:srgbClr val="000000"/>
                </a:solidFill>
                <a:latin typeface="Arial"/>
                <a:cs typeface="Arial"/>
              </a:endParaRPr>
            </a:p>
            <a:p>
              <a:pPr algn="ctr" rtl="0">
                <a:defRPr sz="1000"/>
              </a:pPr>
              <a:endParaRPr lang="es-MX" sz="800" b="0" i="0" u="none" strike="noStrike" baseline="0">
                <a:solidFill>
                  <a:srgbClr val="000000"/>
                </a:solidFill>
                <a:latin typeface="Arial"/>
                <a:cs typeface="Arial"/>
              </a:endParaRPr>
            </a:p>
          </p:txBody>
        </p:sp>
        <p:cxnSp>
          <p:nvCxnSpPr>
            <p:cNvPr id="26" name="AutoShape 25"/>
            <p:cNvCxnSpPr>
              <a:cxnSpLocks noChangeShapeType="1"/>
              <a:stCxn id="37" idx="2"/>
              <a:endCxn id="24" idx="1"/>
            </p:cNvCxnSpPr>
            <p:nvPr/>
          </p:nvCxnSpPr>
          <p:spPr bwMode="auto">
            <a:xfrm rot="16200000" flipH="1">
              <a:off x="846090" y="4035726"/>
              <a:ext cx="2490903" cy="2671650"/>
            </a:xfrm>
            <a:prstGeom prst="bentConnector2">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27" name="AutoShape 26"/>
            <p:cNvCxnSpPr>
              <a:cxnSpLocks noChangeShapeType="1"/>
              <a:stCxn id="39" idx="2"/>
              <a:endCxn id="25" idx="1"/>
            </p:cNvCxnSpPr>
            <p:nvPr/>
          </p:nvCxnSpPr>
          <p:spPr bwMode="auto">
            <a:xfrm rot="16200000" flipH="1">
              <a:off x="2368588" y="3949417"/>
              <a:ext cx="882821" cy="1232558"/>
            </a:xfrm>
            <a:prstGeom prst="bentConnector2">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sp>
          <p:nvSpPr>
            <p:cNvPr id="28" name="Rectangle 27"/>
            <p:cNvSpPr>
              <a:spLocks noChangeArrowheads="1"/>
            </p:cNvSpPr>
            <p:nvPr/>
          </p:nvSpPr>
          <p:spPr bwMode="auto">
            <a:xfrm>
              <a:off x="3418724" y="3850024"/>
              <a:ext cx="1008000" cy="720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Unid. de Téc. de la Información y Comunicaciones</a:t>
              </a:r>
            </a:p>
          </p:txBody>
        </p:sp>
        <p:cxnSp>
          <p:nvCxnSpPr>
            <p:cNvPr id="29" name="AutoShape 28"/>
            <p:cNvCxnSpPr>
              <a:cxnSpLocks noChangeShapeType="1"/>
              <a:stCxn id="40" idx="3"/>
              <a:endCxn id="28" idx="0"/>
            </p:cNvCxnSpPr>
            <p:nvPr/>
          </p:nvCxnSpPr>
          <p:spPr bwMode="auto">
            <a:xfrm>
              <a:off x="3237272" y="3550100"/>
              <a:ext cx="685452" cy="299924"/>
            </a:xfrm>
            <a:prstGeom prst="bentConnector2">
              <a:avLst/>
            </a:prstGeom>
            <a:noFill/>
            <a:ln w="9525">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sp>
          <p:nvSpPr>
            <p:cNvPr id="30" name="Rectangle 29"/>
            <p:cNvSpPr>
              <a:spLocks noChangeArrowheads="1"/>
            </p:cNvSpPr>
            <p:nvPr/>
          </p:nvSpPr>
          <p:spPr bwMode="auto">
            <a:xfrm>
              <a:off x="4501000" y="3849331"/>
              <a:ext cx="1008000" cy="720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a:solidFill>
                    <a:srgbClr val="000000"/>
                  </a:solidFill>
                  <a:latin typeface="Arial"/>
                  <a:cs typeface="Arial"/>
                </a:rPr>
                <a:t>Unid. de Talleres de Mantenimiento y Prototipos</a:t>
              </a:r>
            </a:p>
          </p:txBody>
        </p:sp>
        <p:sp>
          <p:nvSpPr>
            <p:cNvPr id="31" name="Rectangle 30"/>
            <p:cNvSpPr>
              <a:spLocks noChangeArrowheads="1"/>
            </p:cNvSpPr>
            <p:nvPr/>
          </p:nvSpPr>
          <p:spPr bwMode="auto">
            <a:xfrm>
              <a:off x="5582771" y="3848874"/>
              <a:ext cx="3240000" cy="720000"/>
            </a:xfrm>
            <a:prstGeom prst="rect">
              <a:avLst/>
            </a:prstGeom>
            <a:noFill/>
            <a:ln w="9525" algn="in">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MX" sz="800" b="0" i="0" u="none" strike="noStrike" baseline="0" dirty="0">
                  <a:solidFill>
                    <a:srgbClr val="000000"/>
                  </a:solidFill>
                  <a:latin typeface="Arial"/>
                  <a:cs typeface="Arial"/>
                </a:rPr>
                <a:t>Laboratorios: (1) Rayos X, (2) Pruebas Mecánicas, (3) Microscopía Electrónica de Barrido, (4) Microscopía Óptica, (5) Preparación de Muestras y Metalurgia </a:t>
              </a:r>
              <a:r>
                <a:rPr lang="es-MX" sz="800" b="0" i="0" u="none" strike="noStrike" baseline="0" dirty="0" err="1">
                  <a:solidFill>
                    <a:srgbClr val="000000"/>
                  </a:solidFill>
                  <a:latin typeface="Arial"/>
                  <a:cs typeface="Arial"/>
                </a:rPr>
                <a:t>Extractica</a:t>
              </a:r>
              <a:r>
                <a:rPr lang="es-MX" sz="800" b="0" i="0" u="none" strike="noStrike" baseline="0" dirty="0">
                  <a:solidFill>
                    <a:srgbClr val="000000"/>
                  </a:solidFill>
                  <a:latin typeface="Arial"/>
                  <a:cs typeface="Arial"/>
                </a:rPr>
                <a:t>, (6) Análisis Químico, (7) Metrología eléctrica, temperatura, humedad, dimensional, masa y volumen</a:t>
              </a:r>
            </a:p>
            <a:p>
              <a:pPr algn="ctr" rtl="0">
                <a:defRPr sz="1000"/>
              </a:pPr>
              <a:endParaRPr lang="es-MX" sz="800" b="0" i="0" u="none" strike="noStrike" baseline="0" dirty="0">
                <a:solidFill>
                  <a:srgbClr val="000000"/>
                </a:solidFill>
                <a:latin typeface="Arial"/>
                <a:cs typeface="Arial"/>
              </a:endParaRPr>
            </a:p>
          </p:txBody>
        </p:sp>
        <p:cxnSp>
          <p:nvCxnSpPr>
            <p:cNvPr id="32" name="AutoShape 31"/>
            <p:cNvCxnSpPr>
              <a:cxnSpLocks noChangeShapeType="1"/>
              <a:stCxn id="40" idx="3"/>
              <a:endCxn id="30" idx="0"/>
            </p:cNvCxnSpPr>
            <p:nvPr/>
          </p:nvCxnSpPr>
          <p:spPr bwMode="auto">
            <a:xfrm>
              <a:off x="3237272" y="3550100"/>
              <a:ext cx="1767728" cy="299231"/>
            </a:xfrm>
            <a:prstGeom prst="bentConnector2">
              <a:avLst/>
            </a:prstGeom>
            <a:noFill/>
            <a:ln w="9525"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3" name="AutoShape 32"/>
            <p:cNvCxnSpPr>
              <a:cxnSpLocks noChangeShapeType="1"/>
              <a:stCxn id="40" idx="3"/>
              <a:endCxn id="31" idx="0"/>
            </p:cNvCxnSpPr>
            <p:nvPr/>
          </p:nvCxnSpPr>
          <p:spPr bwMode="auto">
            <a:xfrm>
              <a:off x="3237272" y="3550100"/>
              <a:ext cx="3965499" cy="298774"/>
            </a:xfrm>
            <a:prstGeom prst="bentConnector2">
              <a:avLst/>
            </a:prstGeom>
            <a:noFill/>
            <a:ln w="9525" algn="ctr">
              <a:solidFill>
                <a:srgbClr val="000000"/>
              </a:solidFill>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cxnSp>
          <p:nvCxnSpPr>
            <p:cNvPr id="34" name="AutoShape 33"/>
            <p:cNvCxnSpPr>
              <a:cxnSpLocks noChangeShapeType="1"/>
              <a:stCxn id="13" idx="3"/>
              <a:endCxn id="11" idx="0"/>
            </p:cNvCxnSpPr>
            <p:nvPr/>
          </p:nvCxnSpPr>
          <p:spPr bwMode="auto">
            <a:xfrm>
              <a:off x="4814498" y="864176"/>
              <a:ext cx="308382" cy="961071"/>
            </a:xfrm>
            <a:prstGeom prst="bentConnector2">
              <a:avLst/>
            </a:prstGeom>
            <a:noFill/>
            <a:ln w="9525">
              <a:solidFill>
                <a:srgbClr val="000000"/>
              </a:solidFill>
              <a:prstDash val="lgDash"/>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sp>
          <p:nvSpPr>
            <p:cNvPr id="35" name="Rectangle 34"/>
            <p:cNvSpPr>
              <a:spLocks noChangeArrowheads="1"/>
            </p:cNvSpPr>
            <p:nvPr/>
          </p:nvSpPr>
          <p:spPr bwMode="auto">
            <a:xfrm>
              <a:off x="347163" y="2887527"/>
              <a:ext cx="8565606" cy="4179389"/>
            </a:xfrm>
            <a:prstGeom prst="rect">
              <a:avLst/>
            </a:prstGeom>
            <a:noFill/>
            <a:ln w="9525" algn="in">
              <a:solidFill>
                <a:srgbClr val="000000"/>
              </a:solidFill>
              <a:prstDash val="lgDash"/>
              <a:miter lim="800000"/>
              <a:headEnd/>
              <a:tailEnd/>
            </a:ln>
            <a:effectLst/>
            <a:extLst>
              <a:ext uri="{909E8E84-426E-40DD-AFC4-6F175D3DCCD1}">
                <a14:hiddenFill xmlns="" xmlns:xdr="http://schemas.openxmlformats.org/drawingml/2006/spreadsheetDrawing" xmlns:a14="http://schemas.microsoft.com/office/drawing/2010/main" xmlns:lc="http://schemas.openxmlformats.org/drawingml/2006/lockedCanvas">
                  <a:solidFill>
                    <a:srgbClr val="FFFFFF"/>
                  </a:solid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sp>
        <p:cxnSp>
          <p:nvCxnSpPr>
            <p:cNvPr id="36" name="AutoShape 35"/>
            <p:cNvCxnSpPr>
              <a:cxnSpLocks noChangeShapeType="1"/>
              <a:stCxn id="11" idx="2"/>
              <a:endCxn id="35" idx="0"/>
            </p:cNvCxnSpPr>
            <p:nvPr/>
          </p:nvCxnSpPr>
          <p:spPr bwMode="auto">
            <a:xfrm rot="5400000">
              <a:off x="4633283" y="2397930"/>
              <a:ext cx="486280" cy="492914"/>
            </a:xfrm>
            <a:prstGeom prst="bentConnector3">
              <a:avLst>
                <a:gd name="adj1" fmla="val 50000"/>
              </a:avLst>
            </a:prstGeom>
            <a:noFill/>
            <a:ln w="9525">
              <a:solidFill>
                <a:srgbClr val="000000"/>
              </a:solidFill>
              <a:prstDash val="lgDash"/>
              <a:miter lim="800000"/>
              <a:headEnd/>
              <a:tailEnd type="triangle" w="med" len="med"/>
            </a:ln>
            <a:effectLst/>
            <a:extLst>
              <a:ext uri="{909E8E84-426E-40DD-AFC4-6F175D3DCCD1}">
                <a14:hiddenFill xmlns="" xmlns:xdr="http://schemas.openxmlformats.org/drawingml/2006/spreadsheetDrawing" xmlns:a14="http://schemas.microsoft.com/office/drawing/2010/main" xmlns:lc="http://schemas.openxmlformats.org/drawingml/2006/lockedCanvas">
                  <a:noFill/>
                </a14:hiddenFill>
              </a:ext>
              <a:ext uri="{AF507438-7753-43E0-B8FC-AC1667EBCBE1}">
                <a14:hiddenEffects xmlns="" xmlns:xdr="http://schemas.openxmlformats.org/drawingml/2006/spreadsheetDrawing" xmlns:a14="http://schemas.microsoft.com/office/drawing/2010/main" xmlns:lc="http://schemas.openxmlformats.org/drawingml/2006/lockedCanvas">
                  <a:effectLst>
                    <a:outerShdw dist="35921" dir="2700000" algn="ctr" rotWithShape="0">
                      <a:srgbClr val="EEECE1"/>
                    </a:outerShdw>
                  </a:effectLst>
                </a14:hiddenEffects>
              </a:ext>
            </a:extLst>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2080" y="476672"/>
            <a:ext cx="3635896" cy="707886"/>
          </a:xfrm>
          <a:prstGeom prst="rect">
            <a:avLst/>
          </a:prstGeom>
          <a:noFill/>
        </p:spPr>
        <p:txBody>
          <a:bodyPr wrap="square" rtlCol="0">
            <a:spAutoFit/>
          </a:bodyPr>
          <a:lstStyle/>
          <a:p>
            <a:pPr algn="r"/>
            <a:r>
              <a:rPr lang="es-MX" sz="2000" b="1" dirty="0" smtClean="0">
                <a:solidFill>
                  <a:schemeClr val="tx2"/>
                </a:solidFill>
              </a:rPr>
              <a:t>Organigrama Funcional en la Estructura Administrativa</a:t>
            </a:r>
            <a:endParaRPr lang="es-MX" sz="2000" b="1" dirty="0">
              <a:solidFill>
                <a:schemeClr val="tx2"/>
              </a:solidFill>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l="2751" t="10456" r="3594"/>
          <a:stretch>
            <a:fillRect/>
          </a:stretch>
        </p:blipFill>
        <p:spPr bwMode="auto">
          <a:xfrm>
            <a:off x="568427" y="1125463"/>
            <a:ext cx="7992888" cy="5543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932040" y="76562"/>
            <a:ext cx="3960440" cy="400110"/>
          </a:xfrm>
          <a:prstGeom prst="rect">
            <a:avLst/>
          </a:prstGeom>
          <a:noFill/>
        </p:spPr>
        <p:txBody>
          <a:bodyPr wrap="square" rtlCol="0">
            <a:spAutoFit/>
          </a:bodyPr>
          <a:lstStyle/>
          <a:p>
            <a:pPr algn="r"/>
            <a:r>
              <a:rPr lang="es-MX" sz="2000" b="1" dirty="0" smtClean="0">
                <a:solidFill>
                  <a:schemeClr val="tx2"/>
                </a:solidFill>
              </a:rPr>
              <a:t>Cronograma NADCAP</a:t>
            </a:r>
            <a:endParaRPr lang="es-MX" sz="2000" b="1" dirty="0">
              <a:solidFill>
                <a:schemeClr val="tx2"/>
              </a:solidFill>
            </a:endParaRPr>
          </a:p>
        </p:txBody>
      </p:sp>
      <p:graphicFrame>
        <p:nvGraphicFramePr>
          <p:cNvPr id="3" name="2 Tabla"/>
          <p:cNvGraphicFramePr>
            <a:graphicFrameLocks noGrp="1"/>
          </p:cNvGraphicFramePr>
          <p:nvPr/>
        </p:nvGraphicFramePr>
        <p:xfrm>
          <a:off x="251525" y="548681"/>
          <a:ext cx="8640950" cy="6186839"/>
        </p:xfrm>
        <a:graphic>
          <a:graphicData uri="http://schemas.openxmlformats.org/drawingml/2006/table">
            <a:tbl>
              <a:tblPr/>
              <a:tblGrid>
                <a:gridCol w="2077668"/>
                <a:gridCol w="298331"/>
                <a:gridCol w="298331"/>
                <a:gridCol w="298331"/>
                <a:gridCol w="298331"/>
                <a:gridCol w="298331"/>
                <a:gridCol w="298331"/>
                <a:gridCol w="298331"/>
                <a:gridCol w="298331"/>
                <a:gridCol w="298331"/>
                <a:gridCol w="298331"/>
                <a:gridCol w="298331"/>
                <a:gridCol w="298331"/>
                <a:gridCol w="298331"/>
                <a:gridCol w="298331"/>
                <a:gridCol w="298331"/>
                <a:gridCol w="298331"/>
                <a:gridCol w="298331"/>
                <a:gridCol w="298331"/>
                <a:gridCol w="298331"/>
                <a:gridCol w="298331"/>
                <a:gridCol w="298331"/>
                <a:gridCol w="298331"/>
              </a:tblGrid>
              <a:tr h="208768">
                <a:tc>
                  <a:txBody>
                    <a:bodyPr/>
                    <a:lstStyle/>
                    <a:p>
                      <a:pPr algn="ctr" fontAlgn="b"/>
                      <a:r>
                        <a:rPr lang="es-MX" sz="1100" b="1" i="0" u="none" strike="noStrike" dirty="0">
                          <a:solidFill>
                            <a:srgbClr val="000000"/>
                          </a:solidFill>
                          <a:latin typeface="Calibri"/>
                        </a:rPr>
                        <a:t>PLAZO</a:t>
                      </a:r>
                    </a:p>
                  </a:txBody>
                  <a:tcPr marL="6301" marR="6301" marT="6301" marB="0" anchor="ctr">
                    <a:lnL w="1905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gridSpan="9">
                  <a:txBody>
                    <a:bodyPr/>
                    <a:lstStyle/>
                    <a:p>
                      <a:pPr algn="ctr" fontAlgn="b"/>
                      <a:r>
                        <a:rPr lang="es-MX" sz="1100" b="1" i="0" u="none" strike="noStrike">
                          <a:solidFill>
                            <a:srgbClr val="000000"/>
                          </a:solidFill>
                          <a:latin typeface="Calibri"/>
                        </a:rPr>
                        <a:t>CORTO</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b"/>
                      <a:r>
                        <a:rPr lang="es-MX" sz="1100" b="1" i="0" u="none" strike="noStrike">
                          <a:solidFill>
                            <a:srgbClr val="000000"/>
                          </a:solidFill>
                          <a:latin typeface="Calibri"/>
                        </a:rPr>
                        <a:t>MEDIANO</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9BBB5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b"/>
                      <a:r>
                        <a:rPr lang="es-MX" sz="1100" b="1" i="0" u="none" strike="noStrike">
                          <a:solidFill>
                            <a:srgbClr val="000000"/>
                          </a:solidFill>
                          <a:latin typeface="Calibri"/>
                        </a:rPr>
                        <a:t>LARGO</a:t>
                      </a:r>
                    </a:p>
                  </a:txBody>
                  <a:tcPr marL="6301" marR="6301" marT="6301" marB="0" anchor="ctr">
                    <a:lnL w="1270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8064A2"/>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99278">
                <a:tc rowSpan="2">
                  <a:txBody>
                    <a:bodyPr/>
                    <a:lstStyle/>
                    <a:p>
                      <a:pPr algn="ctr" fontAlgn="ctr"/>
                      <a:r>
                        <a:rPr lang="es-MX" sz="1100" b="1" i="0" u="none" strike="noStrike">
                          <a:solidFill>
                            <a:srgbClr val="000000"/>
                          </a:solidFill>
                          <a:latin typeface="Calibri"/>
                        </a:rPr>
                        <a:t>Actividad</a:t>
                      </a:r>
                    </a:p>
                  </a:txBody>
                  <a:tcPr marL="6301" marR="6301" marT="6301" marB="0" anchor="ctr">
                    <a:lnL w="1905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31849B"/>
                    </a:solidFill>
                  </a:tcPr>
                </a:tc>
                <a:tc gridSpan="3">
                  <a:txBody>
                    <a:bodyPr/>
                    <a:lstStyle/>
                    <a:p>
                      <a:pPr algn="ctr" fontAlgn="b"/>
                      <a:r>
                        <a:rPr lang="es-MX" sz="1100" b="1" i="0" u="none" strike="noStrike">
                          <a:solidFill>
                            <a:srgbClr val="FFFFFF"/>
                          </a:solidFill>
                          <a:latin typeface="Calibri"/>
                        </a:rPr>
                        <a:t>2011</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31849B"/>
                    </a:solidFill>
                  </a:tcPr>
                </a:tc>
                <a:tc hMerge="1">
                  <a:txBody>
                    <a:bodyPr/>
                    <a:lstStyle/>
                    <a:p>
                      <a:endParaRPr lang="es-MX"/>
                    </a:p>
                  </a:txBody>
                  <a:tcPr/>
                </a:tc>
                <a:tc hMerge="1">
                  <a:txBody>
                    <a:bodyPr/>
                    <a:lstStyle/>
                    <a:p>
                      <a:endParaRPr lang="es-MX"/>
                    </a:p>
                  </a:txBody>
                  <a:tcPr/>
                </a:tc>
                <a:tc gridSpan="12">
                  <a:txBody>
                    <a:bodyPr/>
                    <a:lstStyle/>
                    <a:p>
                      <a:pPr algn="ctr" fontAlgn="b"/>
                      <a:r>
                        <a:rPr lang="es-MX" sz="1100" b="1" i="0" u="none" strike="noStrike">
                          <a:solidFill>
                            <a:srgbClr val="FFFFFF"/>
                          </a:solidFill>
                          <a:latin typeface="Calibri"/>
                        </a:rPr>
                        <a:t>2012</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31849B"/>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b"/>
                      <a:r>
                        <a:rPr lang="es-MX" sz="1100" b="1" i="0" u="none" strike="noStrike">
                          <a:solidFill>
                            <a:srgbClr val="FFFFFF"/>
                          </a:solidFill>
                          <a:latin typeface="Calibri"/>
                        </a:rPr>
                        <a:t>2013</a:t>
                      </a:r>
                    </a:p>
                  </a:txBody>
                  <a:tcPr marL="6301" marR="6301" marT="6301" marB="0" anchor="ctr">
                    <a:lnL w="1270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31849B"/>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99278">
                <a:tc vMerge="1">
                  <a:txBody>
                    <a:bodyPr/>
                    <a:lstStyle/>
                    <a:p>
                      <a:endParaRPr lang="es-MX"/>
                    </a:p>
                  </a:txBody>
                  <a:tcPr/>
                </a:tc>
                <a:tc>
                  <a:txBody>
                    <a:bodyPr/>
                    <a:lstStyle/>
                    <a:p>
                      <a:pPr algn="l" fontAlgn="b"/>
                      <a:r>
                        <a:rPr lang="es-MX" sz="1100" b="1" i="0" u="none" strike="noStrike">
                          <a:solidFill>
                            <a:srgbClr val="000000"/>
                          </a:solidFill>
                          <a:latin typeface="Calibri"/>
                        </a:rPr>
                        <a:t>Oct</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1" i="0" u="none" strike="noStrike">
                          <a:solidFill>
                            <a:srgbClr val="000000"/>
                          </a:solidFill>
                          <a:latin typeface="Calibri"/>
                        </a:rPr>
                        <a:t>Nov</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1" i="0" u="none" strike="noStrike">
                          <a:solidFill>
                            <a:srgbClr val="000000"/>
                          </a:solidFill>
                          <a:latin typeface="Calibri"/>
                        </a:rPr>
                        <a:t>Dic</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1" i="0" u="none" strike="noStrike">
                          <a:solidFill>
                            <a:srgbClr val="000000"/>
                          </a:solidFill>
                          <a:latin typeface="Calibri"/>
                        </a:rPr>
                        <a:t>Ene</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1" i="0" u="none" strike="noStrike">
                          <a:solidFill>
                            <a:srgbClr val="000000"/>
                          </a:solidFill>
                          <a:latin typeface="Calibri"/>
                        </a:rPr>
                        <a:t>Feb</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1" i="0" u="none" strike="noStrike">
                          <a:solidFill>
                            <a:srgbClr val="000000"/>
                          </a:solidFill>
                          <a:latin typeface="Calibri"/>
                        </a:rPr>
                        <a:t>Mar</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1" i="0" u="none" strike="noStrike">
                          <a:solidFill>
                            <a:srgbClr val="000000"/>
                          </a:solidFill>
                          <a:latin typeface="Calibri"/>
                        </a:rPr>
                        <a:t>Abr</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1" i="0" u="none" strike="noStrike">
                          <a:solidFill>
                            <a:srgbClr val="000000"/>
                          </a:solidFill>
                          <a:latin typeface="Calibri"/>
                        </a:rPr>
                        <a:t>May</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1" i="0" u="none" strike="noStrike">
                          <a:solidFill>
                            <a:srgbClr val="000000"/>
                          </a:solidFill>
                          <a:latin typeface="Calibri"/>
                        </a:rPr>
                        <a:t>Jun</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95B3D7"/>
                    </a:solidFill>
                  </a:tcPr>
                </a:tc>
                <a:tc>
                  <a:txBody>
                    <a:bodyPr/>
                    <a:lstStyle/>
                    <a:p>
                      <a:pPr algn="ctr" fontAlgn="ctr"/>
                      <a:r>
                        <a:rPr lang="es-MX" sz="1100" b="1" i="0" u="none" strike="noStrike">
                          <a:solidFill>
                            <a:srgbClr val="000000"/>
                          </a:solidFill>
                          <a:latin typeface="Calibri"/>
                        </a:rPr>
                        <a:t>Jul</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2D69A"/>
                    </a:solidFill>
                  </a:tcPr>
                </a:tc>
                <a:tc>
                  <a:txBody>
                    <a:bodyPr/>
                    <a:lstStyle/>
                    <a:p>
                      <a:pPr algn="ctr" fontAlgn="ctr"/>
                      <a:r>
                        <a:rPr lang="es-MX" sz="1100" b="1" i="0" u="none" strike="noStrike">
                          <a:solidFill>
                            <a:srgbClr val="000000"/>
                          </a:solidFill>
                          <a:latin typeface="Calibri"/>
                        </a:rPr>
                        <a:t>Ago</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2D69A"/>
                    </a:solidFill>
                  </a:tcPr>
                </a:tc>
                <a:tc>
                  <a:txBody>
                    <a:bodyPr/>
                    <a:lstStyle/>
                    <a:p>
                      <a:pPr algn="ctr" fontAlgn="ctr"/>
                      <a:r>
                        <a:rPr lang="es-MX" sz="1100" b="1" i="0" u="none" strike="noStrike">
                          <a:solidFill>
                            <a:srgbClr val="000000"/>
                          </a:solidFill>
                          <a:latin typeface="Calibri"/>
                        </a:rPr>
                        <a:t>Sep</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2D69A"/>
                    </a:solidFill>
                  </a:tcPr>
                </a:tc>
                <a:tc>
                  <a:txBody>
                    <a:bodyPr/>
                    <a:lstStyle/>
                    <a:p>
                      <a:pPr algn="ctr" fontAlgn="ctr"/>
                      <a:r>
                        <a:rPr lang="es-MX" sz="1100" b="1" i="0" u="none" strike="noStrike">
                          <a:solidFill>
                            <a:srgbClr val="000000"/>
                          </a:solidFill>
                          <a:latin typeface="Calibri"/>
                        </a:rPr>
                        <a:t>Oct</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2D69A"/>
                    </a:solidFill>
                  </a:tcPr>
                </a:tc>
                <a:tc>
                  <a:txBody>
                    <a:bodyPr/>
                    <a:lstStyle/>
                    <a:p>
                      <a:pPr algn="ctr" fontAlgn="ctr"/>
                      <a:r>
                        <a:rPr lang="es-MX" sz="1100" b="1" i="0" u="none" strike="noStrike">
                          <a:solidFill>
                            <a:srgbClr val="000000"/>
                          </a:solidFill>
                          <a:latin typeface="Calibri"/>
                        </a:rPr>
                        <a:t>Nov</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2D69A"/>
                    </a:solidFill>
                  </a:tcPr>
                </a:tc>
                <a:tc>
                  <a:txBody>
                    <a:bodyPr/>
                    <a:lstStyle/>
                    <a:p>
                      <a:pPr algn="ctr" fontAlgn="ctr"/>
                      <a:r>
                        <a:rPr lang="es-MX" sz="1100" b="1" i="0" u="none" strike="noStrike">
                          <a:solidFill>
                            <a:srgbClr val="000000"/>
                          </a:solidFill>
                          <a:latin typeface="Calibri"/>
                        </a:rPr>
                        <a:t>Dic</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2D69A"/>
                    </a:solidFill>
                  </a:tcPr>
                </a:tc>
                <a:tc>
                  <a:txBody>
                    <a:bodyPr/>
                    <a:lstStyle/>
                    <a:p>
                      <a:pPr algn="ctr" fontAlgn="ctr"/>
                      <a:r>
                        <a:rPr lang="es-MX" sz="1100" b="1" i="0" u="none" strike="noStrike">
                          <a:solidFill>
                            <a:srgbClr val="000000"/>
                          </a:solidFill>
                          <a:latin typeface="Calibri"/>
                        </a:rPr>
                        <a:t>Ene</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CC0DA"/>
                    </a:solidFill>
                  </a:tcPr>
                </a:tc>
                <a:tc>
                  <a:txBody>
                    <a:bodyPr/>
                    <a:lstStyle/>
                    <a:p>
                      <a:pPr algn="ctr" fontAlgn="ctr"/>
                      <a:r>
                        <a:rPr lang="es-MX" sz="1100" b="1" i="0" u="none" strike="noStrike">
                          <a:solidFill>
                            <a:srgbClr val="000000"/>
                          </a:solidFill>
                          <a:latin typeface="Calibri"/>
                        </a:rPr>
                        <a:t>Feb</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CC0DA"/>
                    </a:solidFill>
                  </a:tcPr>
                </a:tc>
                <a:tc>
                  <a:txBody>
                    <a:bodyPr/>
                    <a:lstStyle/>
                    <a:p>
                      <a:pPr algn="ctr" fontAlgn="ctr"/>
                      <a:r>
                        <a:rPr lang="es-MX" sz="1100" b="1" i="0" u="none" strike="noStrike">
                          <a:solidFill>
                            <a:srgbClr val="000000"/>
                          </a:solidFill>
                          <a:latin typeface="Calibri"/>
                        </a:rPr>
                        <a:t>Mar</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CC0DA"/>
                    </a:solidFill>
                  </a:tcPr>
                </a:tc>
                <a:tc>
                  <a:txBody>
                    <a:bodyPr/>
                    <a:lstStyle/>
                    <a:p>
                      <a:pPr algn="ctr" fontAlgn="ctr"/>
                      <a:r>
                        <a:rPr lang="es-MX" sz="1100" b="1" i="0" u="none" strike="noStrike">
                          <a:solidFill>
                            <a:srgbClr val="000000"/>
                          </a:solidFill>
                          <a:latin typeface="Calibri"/>
                        </a:rPr>
                        <a:t>Abr</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CC0DA"/>
                    </a:solidFill>
                  </a:tcPr>
                </a:tc>
                <a:tc>
                  <a:txBody>
                    <a:bodyPr/>
                    <a:lstStyle/>
                    <a:p>
                      <a:pPr algn="ctr" fontAlgn="ctr"/>
                      <a:r>
                        <a:rPr lang="es-MX" sz="1100" b="1" i="0" u="none" strike="noStrike">
                          <a:solidFill>
                            <a:srgbClr val="000000"/>
                          </a:solidFill>
                          <a:latin typeface="Calibri"/>
                        </a:rPr>
                        <a:t>May</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CC0DA"/>
                    </a:solidFill>
                  </a:tcPr>
                </a:tc>
                <a:tc>
                  <a:txBody>
                    <a:bodyPr/>
                    <a:lstStyle/>
                    <a:p>
                      <a:pPr algn="ctr" fontAlgn="ctr"/>
                      <a:r>
                        <a:rPr lang="es-MX" sz="1100" b="1" i="0" u="none" strike="noStrike">
                          <a:solidFill>
                            <a:srgbClr val="000000"/>
                          </a:solidFill>
                          <a:latin typeface="Calibri"/>
                        </a:rPr>
                        <a:t>Jun</a:t>
                      </a:r>
                    </a:p>
                  </a:txBody>
                  <a:tcPr marL="6301" marR="6301" marT="6301"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CC0DA"/>
                    </a:solidFill>
                  </a:tcPr>
                </a:tc>
                <a:tc>
                  <a:txBody>
                    <a:bodyPr/>
                    <a:lstStyle/>
                    <a:p>
                      <a:pPr algn="ctr" fontAlgn="ctr"/>
                      <a:r>
                        <a:rPr lang="es-MX" sz="1100" b="1" i="0" u="none" strike="noStrike" dirty="0" err="1">
                          <a:solidFill>
                            <a:srgbClr val="000000"/>
                          </a:solidFill>
                          <a:latin typeface="Calibri"/>
                        </a:rPr>
                        <a:t>Jul</a:t>
                      </a:r>
                      <a:endParaRPr lang="es-MX" sz="1100" b="1" i="0" u="none" strike="noStrike" dirty="0">
                        <a:solidFill>
                          <a:srgbClr val="000000"/>
                        </a:solidFill>
                        <a:latin typeface="Calibri"/>
                      </a:endParaRPr>
                    </a:p>
                  </a:txBody>
                  <a:tcPr marL="6301" marR="6301" marT="6301" marB="0" anchor="ctr">
                    <a:lnL w="1270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CC0DA"/>
                    </a:solidFill>
                  </a:tcPr>
                </a:tc>
              </a:tr>
              <a:tr h="332130">
                <a:tc>
                  <a:txBody>
                    <a:bodyPr/>
                    <a:lstStyle/>
                    <a:p>
                      <a:pPr algn="l" fontAlgn="ctr"/>
                      <a:r>
                        <a:rPr lang="es-MX" sz="1100" b="0" i="0" u="none" strike="noStrike">
                          <a:solidFill>
                            <a:srgbClr val="000000"/>
                          </a:solidFill>
                          <a:latin typeface="Calibri"/>
                        </a:rPr>
                        <a:t>Revisión Bibliográfica</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190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Auditoría Interna en base a ISO/IEC 17025:2005</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Determinación de necesidades técnicas y tecnológicas</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Capacitación Honeywell "Introducción técnica a NADCAP"</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Auditoría Honeywell*</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Acondicionamiento de laboratorios</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Compra de equipos y suministros</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Capacitación</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Elaboración y/o adecuación de Procedimientos</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2D69A"/>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Calibración y Mantenimiento de equipos</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Estimación de incertidumbres de la medición</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Validaciones /Determinación de Incertidumbres</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Generación de registros</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Ensayos de Aptitud</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2D69A"/>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2D69A"/>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2D69A"/>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2D69A"/>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2D69A"/>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2D69A"/>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a:solidFill>
                            <a:srgbClr val="000000"/>
                          </a:solidFill>
                          <a:latin typeface="Calibri"/>
                        </a:rPr>
                        <a:t>Pre-auditoría NADCAP</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5B3D7"/>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32130">
                <a:tc>
                  <a:txBody>
                    <a:bodyPr/>
                    <a:lstStyle/>
                    <a:p>
                      <a:pPr algn="l" fontAlgn="ctr"/>
                      <a:r>
                        <a:rPr lang="es-MX" sz="1100" b="0" i="0" u="none" strike="noStrike" dirty="0">
                          <a:solidFill>
                            <a:srgbClr val="000000"/>
                          </a:solidFill>
                          <a:latin typeface="Calibri"/>
                        </a:rPr>
                        <a:t>Auditoría NADCAP</a:t>
                      </a:r>
                    </a:p>
                  </a:txBody>
                  <a:tcPr marL="6301" marR="6301" marT="6301" marB="0" anchor="ctr">
                    <a:lnL w="190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FFFFFF"/>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solidFill>
                      <a:srgbClr val="CCC0DA"/>
                    </a:solidFill>
                  </a:tcPr>
                </a:tc>
                <a:tc>
                  <a:txBody>
                    <a:bodyPr/>
                    <a:lstStyle/>
                    <a:p>
                      <a:pPr algn="l" fontAlgn="b"/>
                      <a:r>
                        <a:rPr lang="es-MX" sz="1100" b="0" i="0" u="none" strike="noStrike">
                          <a:solidFill>
                            <a:srgbClr val="000000"/>
                          </a:solidFill>
                          <a:latin typeface="Calibri"/>
                        </a:rPr>
                        <a:t> </a:t>
                      </a:r>
                    </a:p>
                  </a:txBody>
                  <a:tcPr marL="6301" marR="6301" marT="6301" marB="0" anchor="ctr">
                    <a:lnL w="6350" cap="flat" cmpd="sng" algn="ctr">
                      <a:solidFill>
                        <a:srgbClr val="A5A5A5"/>
                      </a:solidFill>
                      <a:prstDash val="solid"/>
                      <a:round/>
                      <a:headEnd type="none" w="med" len="med"/>
                      <a:tailEnd type="none" w="med" len="med"/>
                    </a:lnL>
                    <a:lnR w="190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9050" cap="flat" cmpd="sng" algn="ctr">
                      <a:solidFill>
                        <a:srgbClr val="A5A5A5"/>
                      </a:solidFill>
                      <a:prstDash val="solid"/>
                      <a:round/>
                      <a:headEnd type="none" w="med" len="med"/>
                      <a:tailEnd type="none" w="med" len="med"/>
                    </a:lnB>
                  </a:tcPr>
                </a:tc>
              </a:tr>
              <a:tr h="199278">
                <a:tc gridSpan="23">
                  <a:txBody>
                    <a:bodyPr/>
                    <a:lstStyle/>
                    <a:p>
                      <a:pPr algn="l" fontAlgn="ctr"/>
                      <a:r>
                        <a:rPr lang="es-MX" sz="1100" b="0" i="0" u="none" strike="noStrike" dirty="0">
                          <a:solidFill>
                            <a:srgbClr val="000000"/>
                          </a:solidFill>
                          <a:latin typeface="Calibri"/>
                        </a:rPr>
                        <a:t>*Incluye solo los laboratorios de </a:t>
                      </a:r>
                      <a:r>
                        <a:rPr lang="es-MX" sz="1100" b="0" i="0" u="none" strike="noStrike" dirty="0" smtClean="0">
                          <a:solidFill>
                            <a:srgbClr val="000000"/>
                          </a:solidFill>
                          <a:latin typeface="Calibri"/>
                        </a:rPr>
                        <a:t>Análisis Químicos</a:t>
                      </a:r>
                      <a:r>
                        <a:rPr lang="es-MX" sz="1100" b="0" i="0" u="none" strike="noStrike" dirty="0">
                          <a:solidFill>
                            <a:srgbClr val="000000"/>
                          </a:solidFill>
                          <a:latin typeface="Calibri"/>
                        </a:rPr>
                        <a:t>, </a:t>
                      </a:r>
                      <a:r>
                        <a:rPr lang="es-MX" sz="1100" b="0" i="0" u="none" strike="noStrike" dirty="0" smtClean="0">
                          <a:solidFill>
                            <a:srgbClr val="000000"/>
                          </a:solidFill>
                          <a:latin typeface="Calibri"/>
                        </a:rPr>
                        <a:t>Corrosión </a:t>
                      </a:r>
                      <a:r>
                        <a:rPr lang="es-MX" sz="1100" b="0" i="0" u="none" strike="noStrike" dirty="0">
                          <a:solidFill>
                            <a:srgbClr val="000000"/>
                          </a:solidFill>
                          <a:latin typeface="Calibri"/>
                        </a:rPr>
                        <a:t>y </a:t>
                      </a:r>
                      <a:r>
                        <a:rPr lang="es-MX" sz="1100" b="0" i="0" u="none" strike="noStrike" dirty="0" smtClean="0">
                          <a:solidFill>
                            <a:srgbClr val="000000"/>
                          </a:solidFill>
                          <a:latin typeface="Calibri"/>
                        </a:rPr>
                        <a:t>Microscopía Electrónica </a:t>
                      </a:r>
                      <a:r>
                        <a:rPr lang="es-MX" sz="1100" b="0" i="0" u="none" strike="noStrike" dirty="0">
                          <a:solidFill>
                            <a:srgbClr val="000000"/>
                          </a:solidFill>
                          <a:latin typeface="Calibri"/>
                        </a:rPr>
                        <a:t>de </a:t>
                      </a:r>
                      <a:r>
                        <a:rPr lang="es-MX" sz="1100" b="0" i="0" u="none" strike="noStrike" dirty="0" smtClean="0">
                          <a:solidFill>
                            <a:srgbClr val="000000"/>
                          </a:solidFill>
                          <a:latin typeface="Calibri"/>
                        </a:rPr>
                        <a:t>Barrido</a:t>
                      </a:r>
                      <a:r>
                        <a:rPr lang="es-MX" sz="1100" b="0" i="0" u="none" strike="noStrike" dirty="0">
                          <a:solidFill>
                            <a:srgbClr val="000000"/>
                          </a:solidFill>
                          <a:latin typeface="Calibri"/>
                        </a:rPr>
                        <a:t>.</a:t>
                      </a:r>
                    </a:p>
                  </a:txBody>
                  <a:tcPr marL="6301" marR="6301" marT="6301" marB="0" anchor="ctr">
                    <a:lnL>
                      <a:noFill/>
                    </a:lnL>
                    <a:lnR>
                      <a:noFill/>
                    </a:lnR>
                    <a:lnT w="19050" cap="flat" cmpd="sng" algn="ctr">
                      <a:solidFill>
                        <a:srgbClr val="A5A5A5"/>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4624"/>
            <a:ext cx="7920880" cy="369332"/>
          </a:xfrm>
          <a:prstGeom prst="rect">
            <a:avLst/>
          </a:prstGeom>
        </p:spPr>
        <p:txBody>
          <a:bodyPr wrap="square">
            <a:spAutoFit/>
          </a:bodyPr>
          <a:lstStyle/>
          <a:p>
            <a:pPr algn="r"/>
            <a:r>
              <a:rPr lang="es-MX" b="1" dirty="0" smtClean="0">
                <a:solidFill>
                  <a:schemeClr val="tx2"/>
                </a:solidFill>
              </a:rPr>
              <a:t>Plan de trabajo e indicadores 2012</a:t>
            </a:r>
            <a:endParaRPr lang="es-MX" b="1" dirty="0">
              <a:solidFill>
                <a:schemeClr val="tx2"/>
              </a:solidFill>
            </a:endParaRPr>
          </a:p>
        </p:txBody>
      </p:sp>
      <p:sp>
        <p:nvSpPr>
          <p:cNvPr id="5" name="4 Rectángulo"/>
          <p:cNvSpPr/>
          <p:nvPr/>
        </p:nvSpPr>
        <p:spPr>
          <a:xfrm>
            <a:off x="611560" y="980728"/>
            <a:ext cx="7920880" cy="2862322"/>
          </a:xfrm>
          <a:prstGeom prst="rect">
            <a:avLst/>
          </a:prstGeom>
        </p:spPr>
        <p:txBody>
          <a:bodyPr wrap="square">
            <a:spAutoFit/>
          </a:bodyPr>
          <a:lstStyle/>
          <a:p>
            <a:r>
              <a:rPr lang="es-MX" sz="2000" b="1" dirty="0" smtClean="0">
                <a:solidFill>
                  <a:schemeClr val="tx2"/>
                </a:solidFill>
              </a:rPr>
              <a:t>. Comunicación: María Eugenia Rangel </a:t>
            </a:r>
          </a:p>
          <a:p>
            <a:endParaRPr lang="es-MX" sz="2000" b="1" dirty="0" smtClean="0">
              <a:solidFill>
                <a:schemeClr val="tx2"/>
              </a:solidFill>
            </a:endParaRPr>
          </a:p>
          <a:p>
            <a:r>
              <a:rPr lang="es-MX" sz="2000" b="1" dirty="0" smtClean="0">
                <a:solidFill>
                  <a:schemeClr val="tx2"/>
                </a:solidFill>
              </a:rPr>
              <a:t>. Satisfacción al Cliente: Cecilia Miranda </a:t>
            </a:r>
          </a:p>
          <a:p>
            <a:endParaRPr lang="es-MX" sz="2000" b="1" dirty="0" smtClean="0">
              <a:solidFill>
                <a:schemeClr val="tx2"/>
              </a:solidFill>
            </a:endParaRPr>
          </a:p>
          <a:p>
            <a:r>
              <a:rPr lang="es-MX" sz="2000" b="1" dirty="0" smtClean="0">
                <a:solidFill>
                  <a:schemeClr val="tx2"/>
                </a:solidFill>
              </a:rPr>
              <a:t>. Auditores Internos: Hilda Esparza </a:t>
            </a:r>
          </a:p>
          <a:p>
            <a:endParaRPr lang="es-MX" sz="2000" b="1" dirty="0" smtClean="0">
              <a:solidFill>
                <a:schemeClr val="tx2"/>
              </a:solidFill>
            </a:endParaRPr>
          </a:p>
          <a:p>
            <a:r>
              <a:rPr lang="es-MX" sz="2000" b="1" dirty="0" smtClean="0">
                <a:solidFill>
                  <a:schemeClr val="tx2"/>
                </a:solidFill>
              </a:rPr>
              <a:t>. Mejora Continua: Armando Reyes </a:t>
            </a:r>
          </a:p>
          <a:p>
            <a:endParaRPr lang="es-MX" sz="2000" b="1" dirty="0" smtClean="0">
              <a:solidFill>
                <a:schemeClr val="tx2"/>
              </a:solidFill>
            </a:endParaRPr>
          </a:p>
          <a:p>
            <a:r>
              <a:rPr lang="es-MX" sz="2000" b="1" dirty="0" smtClean="0">
                <a:solidFill>
                  <a:schemeClr val="tx2"/>
                </a:solidFill>
              </a:rPr>
              <a:t>. Planeación del Sistema: Gilda Legarreta </a:t>
            </a:r>
            <a:endParaRPr lang="es-MX" sz="2000" b="1" dirty="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rce.jpg"/>
          <p:cNvPicPr>
            <a:picLocks noChangeAspect="1"/>
          </p:cNvPicPr>
          <p:nvPr/>
        </p:nvPicPr>
        <p:blipFill>
          <a:blip r:embed="rId2" cstate="print"/>
          <a:stretch>
            <a:fillRect/>
          </a:stretch>
        </p:blipFill>
        <p:spPr>
          <a:xfrm>
            <a:off x="1043608" y="1124744"/>
            <a:ext cx="2880320" cy="2880320"/>
          </a:xfrm>
          <a:prstGeom prst="rect">
            <a:avLst/>
          </a:prstGeom>
          <a:ln>
            <a:solidFill>
              <a:schemeClr val="tx2"/>
            </a:solidFill>
          </a:ln>
        </p:spPr>
        <p:style>
          <a:lnRef idx="1">
            <a:schemeClr val="accent5"/>
          </a:lnRef>
          <a:fillRef idx="3">
            <a:schemeClr val="accent5"/>
          </a:fillRef>
          <a:effectRef idx="2">
            <a:schemeClr val="accent5"/>
          </a:effectRef>
          <a:fontRef idx="minor">
            <a:schemeClr val="lt1"/>
          </a:fontRef>
        </p:style>
      </p:pic>
      <p:sp>
        <p:nvSpPr>
          <p:cNvPr id="3" name="2 Rectángulo"/>
          <p:cNvSpPr/>
          <p:nvPr/>
        </p:nvSpPr>
        <p:spPr>
          <a:xfrm>
            <a:off x="4572000" y="2492896"/>
            <a:ext cx="3960440" cy="1477328"/>
          </a:xfrm>
          <a:prstGeom prst="rect">
            <a:avLst/>
          </a:prstGeom>
        </p:spPr>
        <p:txBody>
          <a:bodyPr wrap="square">
            <a:spAutoFit/>
          </a:bodyPr>
          <a:lstStyle/>
          <a:p>
            <a:r>
              <a:rPr lang="es-MX" b="1" dirty="0" smtClean="0"/>
              <a:t>MARCELA PRIETO MARQUEZ</a:t>
            </a:r>
            <a:r>
              <a:rPr lang="es-MX" dirty="0" smtClean="0"/>
              <a:t/>
            </a:r>
            <a:br>
              <a:rPr lang="es-MX" dirty="0" smtClean="0"/>
            </a:br>
            <a:r>
              <a:rPr lang="es-MX" dirty="0" smtClean="0"/>
              <a:t>Extensión: 1100</a:t>
            </a:r>
            <a:br>
              <a:rPr lang="es-MX" dirty="0" smtClean="0"/>
            </a:br>
            <a:r>
              <a:rPr lang="es-MX" dirty="0" smtClean="0"/>
              <a:t>E-Mail: </a:t>
            </a:r>
            <a:r>
              <a:rPr lang="es-MX" dirty="0" smtClean="0">
                <a:hlinkClick r:id="rId3"/>
              </a:rPr>
              <a:t>marcela.prieto@cimav.edu.mx</a:t>
            </a:r>
            <a:r>
              <a:rPr lang="es-MX" dirty="0" smtClean="0"/>
              <a:t/>
            </a:r>
            <a:br>
              <a:rPr lang="es-MX" dirty="0" smtClean="0"/>
            </a:br>
            <a:r>
              <a:rPr lang="es-MX" dirty="0" smtClean="0"/>
              <a:t>Área: DIRECCIÓN DE ADMON Y FINANZAS</a:t>
            </a:r>
            <a:endParaRPr lang="es-MX" dirty="0"/>
          </a:p>
        </p:txBody>
      </p:sp>
      <p:sp>
        <p:nvSpPr>
          <p:cNvPr id="4" name="3 CuadroTexto"/>
          <p:cNvSpPr txBox="1"/>
          <p:nvPr/>
        </p:nvSpPr>
        <p:spPr>
          <a:xfrm>
            <a:off x="5364088" y="107340"/>
            <a:ext cx="3168352" cy="369332"/>
          </a:xfrm>
          <a:prstGeom prst="rect">
            <a:avLst/>
          </a:prstGeom>
          <a:noFill/>
        </p:spPr>
        <p:txBody>
          <a:bodyPr wrap="square" rtlCol="0">
            <a:spAutoFit/>
          </a:bodyPr>
          <a:lstStyle/>
          <a:p>
            <a:pPr algn="r"/>
            <a:r>
              <a:rPr lang="es-MX" b="1" dirty="0" smtClean="0">
                <a:solidFill>
                  <a:schemeClr val="tx2"/>
                </a:solidFill>
              </a:rPr>
              <a:t>Control de Documentos</a:t>
            </a:r>
            <a:endParaRPr lang="es-MX" b="1"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4624"/>
            <a:ext cx="7920880" cy="369332"/>
          </a:xfrm>
          <a:prstGeom prst="rect">
            <a:avLst/>
          </a:prstGeom>
        </p:spPr>
        <p:txBody>
          <a:bodyPr wrap="square">
            <a:spAutoFit/>
          </a:bodyPr>
          <a:lstStyle/>
          <a:p>
            <a:pPr algn="r"/>
            <a:r>
              <a:rPr lang="es-MX" b="1" dirty="0" smtClean="0">
                <a:solidFill>
                  <a:schemeClr val="tx2"/>
                </a:solidFill>
              </a:rPr>
              <a:t>Acreditaciones (</a:t>
            </a:r>
            <a:r>
              <a:rPr lang="es-MX" b="1" dirty="0" err="1" smtClean="0">
                <a:solidFill>
                  <a:schemeClr val="tx2"/>
                </a:solidFill>
              </a:rPr>
              <a:t>ema</a:t>
            </a:r>
            <a:r>
              <a:rPr lang="es-MX" b="1" dirty="0" smtClean="0">
                <a:solidFill>
                  <a:schemeClr val="tx2"/>
                </a:solidFill>
              </a:rPr>
              <a:t>)</a:t>
            </a:r>
            <a:endParaRPr lang="es-MX" b="1" dirty="0">
              <a:solidFill>
                <a:schemeClr val="tx2"/>
              </a:solidFill>
            </a:endParaRPr>
          </a:p>
        </p:txBody>
      </p:sp>
      <p:graphicFrame>
        <p:nvGraphicFramePr>
          <p:cNvPr id="3" name="2 Tabla"/>
          <p:cNvGraphicFramePr>
            <a:graphicFrameLocks noGrp="1"/>
          </p:cNvGraphicFramePr>
          <p:nvPr/>
        </p:nvGraphicFramePr>
        <p:xfrm>
          <a:off x="4788025" y="1608580"/>
          <a:ext cx="3960439" cy="1964436"/>
        </p:xfrm>
        <a:graphic>
          <a:graphicData uri="http://schemas.openxmlformats.org/drawingml/2006/table">
            <a:tbl>
              <a:tblPr/>
              <a:tblGrid>
                <a:gridCol w="565777"/>
                <a:gridCol w="565777"/>
                <a:gridCol w="565777"/>
                <a:gridCol w="565777"/>
                <a:gridCol w="565777"/>
                <a:gridCol w="565777"/>
                <a:gridCol w="565777"/>
              </a:tblGrid>
              <a:tr h="457200">
                <a:tc gridSpan="7">
                  <a:txBody>
                    <a:bodyPr/>
                    <a:lstStyle/>
                    <a:p>
                      <a:pPr algn="ctr">
                        <a:lnSpc>
                          <a:spcPct val="115000"/>
                        </a:lnSpc>
                        <a:spcAft>
                          <a:spcPts val="0"/>
                        </a:spcAft>
                      </a:pPr>
                      <a:r>
                        <a:rPr lang="es-ES" sz="2000" cap="all" spc="100" dirty="0">
                          <a:solidFill>
                            <a:srgbClr val="365F91"/>
                          </a:solidFill>
                          <a:latin typeface="Cambria"/>
                          <a:ea typeface="Times New Roman"/>
                          <a:cs typeface="Times New Roman"/>
                        </a:rPr>
                        <a:t>Diciembre </a:t>
                      </a:r>
                      <a:r>
                        <a:rPr lang="es-ES" sz="2000" cap="all" spc="100" dirty="0" smtClean="0">
                          <a:solidFill>
                            <a:srgbClr val="365F91"/>
                          </a:solidFill>
                          <a:latin typeface="Cambria"/>
                          <a:ea typeface="Times New Roman"/>
                          <a:cs typeface="Times New Roman"/>
                        </a:rPr>
                        <a:t>2011</a:t>
                      </a:r>
                      <a:endParaRPr lang="es-MX" sz="1100" dirty="0">
                        <a:latin typeface="Calibri"/>
                        <a:ea typeface="Calibri"/>
                        <a:cs typeface="Times New Roman"/>
                      </a:endParaRPr>
                    </a:p>
                  </a:txBody>
                  <a:tcPr marL="68580" marR="6858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0">
                <a:tc>
                  <a:txBody>
                    <a:bodyPr/>
                    <a:lstStyle/>
                    <a:p>
                      <a:pPr algn="ctr">
                        <a:lnSpc>
                          <a:spcPct val="115000"/>
                        </a:lnSpc>
                        <a:spcAft>
                          <a:spcPts val="0"/>
                        </a:spcAft>
                      </a:pPr>
                      <a:r>
                        <a:rPr lang="es-ES" sz="1600" cap="all" spc="100">
                          <a:solidFill>
                            <a:srgbClr val="4F81BD"/>
                          </a:solidFill>
                          <a:latin typeface="Cambria"/>
                          <a:ea typeface="Times New Roman"/>
                          <a:cs typeface="Times New Roman"/>
                        </a:rPr>
                        <a:t>L</a:t>
                      </a:r>
                      <a:endParaRPr lang="es-MX" sz="11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600" cap="all" spc="100">
                          <a:solidFill>
                            <a:srgbClr val="4F81BD"/>
                          </a:solidFill>
                          <a:latin typeface="Cambria"/>
                          <a:ea typeface="Times New Roman"/>
                          <a:cs typeface="Times New Roman"/>
                        </a:rPr>
                        <a:t>M</a:t>
                      </a:r>
                      <a:endParaRPr lang="es-MX" sz="11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600" cap="all" spc="100">
                          <a:solidFill>
                            <a:srgbClr val="4F81BD"/>
                          </a:solidFill>
                          <a:latin typeface="Cambria"/>
                          <a:ea typeface="Times New Roman"/>
                          <a:cs typeface="Times New Roman"/>
                        </a:rPr>
                        <a:t>M</a:t>
                      </a:r>
                      <a:endParaRPr lang="es-MX" sz="11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600" cap="all" spc="100">
                          <a:solidFill>
                            <a:srgbClr val="4F81BD"/>
                          </a:solidFill>
                          <a:latin typeface="Cambria"/>
                          <a:ea typeface="Times New Roman"/>
                          <a:cs typeface="Times New Roman"/>
                        </a:rPr>
                        <a:t>J</a:t>
                      </a:r>
                      <a:endParaRPr lang="es-MX" sz="11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600" cap="all" spc="100">
                          <a:solidFill>
                            <a:srgbClr val="4F81BD"/>
                          </a:solidFill>
                          <a:latin typeface="Cambria"/>
                          <a:ea typeface="Times New Roman"/>
                          <a:cs typeface="Times New Roman"/>
                        </a:rPr>
                        <a:t>V</a:t>
                      </a:r>
                      <a:endParaRPr lang="es-MX" sz="11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600" cap="all" spc="100">
                          <a:solidFill>
                            <a:srgbClr val="4F81BD"/>
                          </a:solidFill>
                          <a:latin typeface="Cambria"/>
                          <a:ea typeface="Times New Roman"/>
                          <a:cs typeface="Times New Roman"/>
                        </a:rPr>
                        <a:t>S</a:t>
                      </a:r>
                      <a:endParaRPr lang="es-MX" sz="11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tabLst>
                          <a:tab pos="160020" algn="ctr"/>
                        </a:tabLst>
                      </a:pPr>
                      <a:r>
                        <a:rPr lang="es-ES" sz="1600" cap="all" spc="100">
                          <a:solidFill>
                            <a:srgbClr val="4F81BD"/>
                          </a:solidFill>
                          <a:latin typeface="Cambria"/>
                          <a:ea typeface="Times New Roman"/>
                          <a:cs typeface="Times New Roman"/>
                        </a:rPr>
                        <a:t>D</a:t>
                      </a:r>
                      <a:endParaRPr lang="es-MX" sz="1100">
                        <a:latin typeface="Calibri"/>
                        <a:ea typeface="Calibri"/>
                        <a:cs typeface="Times New Roman"/>
                      </a:endParaRPr>
                    </a:p>
                  </a:txBody>
                  <a:tcPr marL="68580" marR="68580" marT="0" marB="0" anchor="ctr">
                    <a:lnL>
                      <a:noFill/>
                    </a:lnL>
                    <a:lnR>
                      <a:noFill/>
                    </a:lnR>
                    <a:lnT>
                      <a:noFill/>
                    </a:lnT>
                    <a:lnB>
                      <a:noFill/>
                    </a:lnB>
                  </a:tcPr>
                </a:tc>
              </a:tr>
              <a:tr h="0">
                <a:tc>
                  <a:txBody>
                    <a:bodyPr/>
                    <a:lstStyle/>
                    <a:p>
                      <a:pPr algn="ctr">
                        <a:lnSpc>
                          <a:spcPct val="115000"/>
                        </a:lnSpc>
                        <a:spcAft>
                          <a:spcPts val="0"/>
                        </a:spcAft>
                      </a:pPr>
                      <a:endParaRPr lang="es-ES" sz="1400">
                        <a:latin typeface="Calibri"/>
                        <a:ea typeface="Times New Roman"/>
                        <a:cs typeface="Times New Roman"/>
                      </a:endParaRPr>
                    </a:p>
                  </a:txBody>
                  <a:tcPr marL="68580" marR="68580" marT="0" marB="0" anchor="ctr">
                    <a:lnL>
                      <a:noFill/>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endParaRPr lang="es-ES" sz="1400">
                        <a:latin typeface="Calibri"/>
                        <a:ea typeface="Times New Roman"/>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endParaRPr lang="es-ES" sz="1400">
                        <a:latin typeface="Calibri"/>
                        <a:ea typeface="Times New Roman"/>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1</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2</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3</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4</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a:noFill/>
                    </a:lnR>
                    <a:lnT>
                      <a:noFill/>
                    </a:lnT>
                    <a:lnB>
                      <a:noFill/>
                    </a:lnB>
                  </a:tcPr>
                </a:tc>
              </a:tr>
              <a:tr h="0">
                <a:tc>
                  <a:txBody>
                    <a:bodyPr/>
                    <a:lstStyle/>
                    <a:p>
                      <a:pPr algn="ctr">
                        <a:lnSpc>
                          <a:spcPct val="115000"/>
                        </a:lnSpc>
                        <a:spcAft>
                          <a:spcPts val="0"/>
                        </a:spcAft>
                      </a:pPr>
                      <a:r>
                        <a:rPr lang="es-ES" sz="1400" dirty="0">
                          <a:latin typeface="Calibri"/>
                          <a:ea typeface="Times New Roman"/>
                          <a:cs typeface="Times New Roman"/>
                        </a:rPr>
                        <a:t>5</a:t>
                      </a:r>
                      <a:endParaRPr lang="es-MX" sz="1100" dirty="0">
                        <a:latin typeface="Calibri"/>
                        <a:ea typeface="Calibri"/>
                        <a:cs typeface="Times New Roman"/>
                      </a:endParaRPr>
                    </a:p>
                  </a:txBody>
                  <a:tcPr marL="68580" marR="68580" marT="0" marB="0" anchor="ctr">
                    <a:lnL>
                      <a:noFill/>
                    </a:lnL>
                    <a:lnR w="12700" cap="flat" cmpd="sng" algn="ctr">
                      <a:solidFill>
                        <a:srgbClr val="95B3D7"/>
                      </a:solidFill>
                      <a:prstDash val="solid"/>
                      <a:round/>
                      <a:headEnd type="none" w="med" len="med"/>
                      <a:tailEnd type="none" w="med" len="med"/>
                    </a:lnR>
                    <a:lnT>
                      <a:noFill/>
                    </a:lnT>
                    <a:lnB>
                      <a:noFill/>
                    </a:lnB>
                    <a:solidFill>
                      <a:schemeClr val="accent3"/>
                    </a:solidFill>
                  </a:tcPr>
                </a:tc>
                <a:tc>
                  <a:txBody>
                    <a:bodyPr/>
                    <a:lstStyle/>
                    <a:p>
                      <a:pPr algn="ctr">
                        <a:lnSpc>
                          <a:spcPct val="115000"/>
                        </a:lnSpc>
                        <a:spcAft>
                          <a:spcPts val="0"/>
                        </a:spcAft>
                      </a:pPr>
                      <a:r>
                        <a:rPr lang="es-ES" sz="1400" dirty="0">
                          <a:latin typeface="Calibri"/>
                          <a:ea typeface="Times New Roman"/>
                          <a:cs typeface="Times New Roman"/>
                        </a:rPr>
                        <a:t>6</a:t>
                      </a:r>
                      <a:endParaRPr lang="es-MX" sz="1100" dirty="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solidFill>
                      <a:schemeClr val="accent3"/>
                    </a:solidFill>
                  </a:tcPr>
                </a:tc>
                <a:tc>
                  <a:txBody>
                    <a:bodyPr/>
                    <a:lstStyle/>
                    <a:p>
                      <a:pPr algn="ctr">
                        <a:lnSpc>
                          <a:spcPct val="115000"/>
                        </a:lnSpc>
                        <a:spcAft>
                          <a:spcPts val="0"/>
                        </a:spcAft>
                      </a:pPr>
                      <a:r>
                        <a:rPr lang="es-ES" sz="1400" dirty="0">
                          <a:latin typeface="Calibri"/>
                          <a:ea typeface="Times New Roman"/>
                          <a:cs typeface="Times New Roman"/>
                        </a:rPr>
                        <a:t>7</a:t>
                      </a:r>
                      <a:endParaRPr lang="es-MX" sz="1100" dirty="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solidFill>
                      <a:schemeClr val="accent3"/>
                    </a:solidFill>
                  </a:tcPr>
                </a:tc>
                <a:tc>
                  <a:txBody>
                    <a:bodyPr/>
                    <a:lstStyle/>
                    <a:p>
                      <a:pPr algn="ctr">
                        <a:lnSpc>
                          <a:spcPct val="115000"/>
                        </a:lnSpc>
                        <a:spcAft>
                          <a:spcPts val="0"/>
                        </a:spcAft>
                      </a:pPr>
                      <a:r>
                        <a:rPr lang="es-ES" sz="1400" dirty="0">
                          <a:latin typeface="Calibri"/>
                          <a:ea typeface="Times New Roman"/>
                          <a:cs typeface="Times New Roman"/>
                        </a:rPr>
                        <a:t>8</a:t>
                      </a:r>
                      <a:endParaRPr lang="es-MX" sz="1100" dirty="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solidFill>
                      <a:schemeClr val="accent3"/>
                    </a:solidFill>
                  </a:tcPr>
                </a:tc>
                <a:tc>
                  <a:txBody>
                    <a:bodyPr/>
                    <a:lstStyle/>
                    <a:p>
                      <a:pPr algn="ctr">
                        <a:lnSpc>
                          <a:spcPct val="115000"/>
                        </a:lnSpc>
                        <a:spcAft>
                          <a:spcPts val="0"/>
                        </a:spcAft>
                      </a:pPr>
                      <a:r>
                        <a:rPr lang="es-ES" sz="1400" dirty="0">
                          <a:latin typeface="Calibri"/>
                          <a:ea typeface="Times New Roman"/>
                          <a:cs typeface="Times New Roman"/>
                        </a:rPr>
                        <a:t>9</a:t>
                      </a:r>
                      <a:endParaRPr lang="es-MX" sz="1100" dirty="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solidFill>
                      <a:schemeClr val="accent3"/>
                    </a:solidFill>
                  </a:tcPr>
                </a:tc>
                <a:tc>
                  <a:txBody>
                    <a:bodyPr/>
                    <a:lstStyle/>
                    <a:p>
                      <a:pPr algn="ctr">
                        <a:lnSpc>
                          <a:spcPct val="115000"/>
                        </a:lnSpc>
                        <a:spcAft>
                          <a:spcPts val="0"/>
                        </a:spcAft>
                      </a:pPr>
                      <a:r>
                        <a:rPr lang="es-ES" sz="1400">
                          <a:latin typeface="Calibri"/>
                          <a:ea typeface="Times New Roman"/>
                          <a:cs typeface="Times New Roman"/>
                        </a:rPr>
                        <a:t>10</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11</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a:noFill/>
                    </a:lnR>
                    <a:lnT>
                      <a:noFill/>
                    </a:lnT>
                    <a:lnB>
                      <a:noFill/>
                    </a:lnB>
                  </a:tcPr>
                </a:tc>
              </a:tr>
              <a:tr h="0">
                <a:tc>
                  <a:txBody>
                    <a:bodyPr/>
                    <a:lstStyle/>
                    <a:p>
                      <a:pPr algn="ctr">
                        <a:lnSpc>
                          <a:spcPct val="115000"/>
                        </a:lnSpc>
                        <a:spcAft>
                          <a:spcPts val="0"/>
                        </a:spcAft>
                      </a:pPr>
                      <a:r>
                        <a:rPr lang="es-ES" sz="1400">
                          <a:latin typeface="Calibri"/>
                          <a:ea typeface="Times New Roman"/>
                          <a:cs typeface="Times New Roman"/>
                        </a:rPr>
                        <a:t>12</a:t>
                      </a:r>
                      <a:endParaRPr lang="es-MX" sz="1100">
                        <a:latin typeface="Calibri"/>
                        <a:ea typeface="Calibri"/>
                        <a:cs typeface="Times New Roman"/>
                      </a:endParaRPr>
                    </a:p>
                  </a:txBody>
                  <a:tcPr marL="68580" marR="68580" marT="0" marB="0" anchor="ctr">
                    <a:lnL>
                      <a:noFill/>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13</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14</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15</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16</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17</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18</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a:noFill/>
                    </a:lnR>
                    <a:lnT>
                      <a:noFill/>
                    </a:lnT>
                    <a:lnB>
                      <a:noFill/>
                    </a:lnB>
                  </a:tcPr>
                </a:tc>
              </a:tr>
              <a:tr h="0">
                <a:tc>
                  <a:txBody>
                    <a:bodyPr/>
                    <a:lstStyle/>
                    <a:p>
                      <a:pPr algn="ctr">
                        <a:lnSpc>
                          <a:spcPct val="115000"/>
                        </a:lnSpc>
                        <a:spcAft>
                          <a:spcPts val="0"/>
                        </a:spcAft>
                      </a:pPr>
                      <a:r>
                        <a:rPr lang="es-ES" sz="1400">
                          <a:latin typeface="Calibri"/>
                          <a:ea typeface="Times New Roman"/>
                          <a:cs typeface="Times New Roman"/>
                        </a:rPr>
                        <a:t>19</a:t>
                      </a:r>
                      <a:endParaRPr lang="es-MX" sz="1100">
                        <a:latin typeface="Calibri"/>
                        <a:ea typeface="Calibri"/>
                        <a:cs typeface="Times New Roman"/>
                      </a:endParaRPr>
                    </a:p>
                  </a:txBody>
                  <a:tcPr marL="68580" marR="68580" marT="0" marB="0" anchor="ctr">
                    <a:lnL>
                      <a:noFill/>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20</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21</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22</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23</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24</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25</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a:noFill/>
                    </a:lnR>
                    <a:lnT>
                      <a:noFill/>
                    </a:lnT>
                    <a:lnB>
                      <a:noFill/>
                    </a:lnB>
                  </a:tcPr>
                </a:tc>
              </a:tr>
              <a:tr h="0">
                <a:tc>
                  <a:txBody>
                    <a:bodyPr/>
                    <a:lstStyle/>
                    <a:p>
                      <a:pPr algn="ctr">
                        <a:lnSpc>
                          <a:spcPct val="115000"/>
                        </a:lnSpc>
                        <a:spcAft>
                          <a:spcPts val="0"/>
                        </a:spcAft>
                      </a:pPr>
                      <a:r>
                        <a:rPr lang="es-ES" sz="1400">
                          <a:latin typeface="Calibri"/>
                          <a:ea typeface="Times New Roman"/>
                          <a:cs typeface="Times New Roman"/>
                        </a:rPr>
                        <a:t>26</a:t>
                      </a:r>
                      <a:endParaRPr lang="es-MX" sz="1100">
                        <a:latin typeface="Calibri"/>
                        <a:ea typeface="Calibri"/>
                        <a:cs typeface="Times New Roman"/>
                      </a:endParaRPr>
                    </a:p>
                  </a:txBody>
                  <a:tcPr marL="68580" marR="68580" marT="0" marB="0" anchor="ctr">
                    <a:lnL>
                      <a:noFill/>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27</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28</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dirty="0">
                          <a:latin typeface="Calibri"/>
                          <a:ea typeface="Times New Roman"/>
                          <a:cs typeface="Times New Roman"/>
                        </a:rPr>
                        <a:t>29</a:t>
                      </a:r>
                      <a:endParaRPr lang="es-MX" sz="1100" dirty="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30</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400">
                          <a:latin typeface="Calibri"/>
                          <a:ea typeface="Times New Roman"/>
                          <a:cs typeface="Times New Roman"/>
                        </a:rPr>
                        <a:t>31</a:t>
                      </a:r>
                      <a:endParaRPr lang="es-MX" sz="1100">
                        <a:latin typeface="Calibri"/>
                        <a:ea typeface="Calibri"/>
                        <a:cs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a:noFill/>
                    </a:lnB>
                  </a:tcPr>
                </a:tc>
                <a:tc>
                  <a:txBody>
                    <a:bodyPr/>
                    <a:lstStyle/>
                    <a:p>
                      <a:pPr algn="ctr">
                        <a:lnSpc>
                          <a:spcPct val="115000"/>
                        </a:lnSpc>
                        <a:spcAft>
                          <a:spcPts val="0"/>
                        </a:spcAft>
                      </a:pPr>
                      <a:endParaRPr lang="es-ES" sz="1400" dirty="0">
                        <a:latin typeface="Calibri"/>
                        <a:ea typeface="Times New Roman"/>
                        <a:cs typeface="Times New Roman"/>
                      </a:endParaRPr>
                    </a:p>
                  </a:txBody>
                  <a:tcPr marL="68580" marR="68580" marT="0" marB="0" anchor="ctr">
                    <a:lnL w="12700" cap="flat" cmpd="sng" algn="ctr">
                      <a:solidFill>
                        <a:srgbClr val="95B3D7"/>
                      </a:solidFill>
                      <a:prstDash val="solid"/>
                      <a:round/>
                      <a:headEnd type="none" w="med" len="med"/>
                      <a:tailEnd type="none" w="med" len="med"/>
                    </a:lnL>
                    <a:lnR>
                      <a:noFill/>
                    </a:lnR>
                    <a:lnT>
                      <a:noFill/>
                    </a:lnT>
                    <a:lnB>
                      <a:noFill/>
                    </a:lnB>
                  </a:tcPr>
                </a:tc>
              </a:tr>
            </a:tbl>
          </a:graphicData>
        </a:graphic>
      </p:graphicFrame>
      <p:graphicFrame>
        <p:nvGraphicFramePr>
          <p:cNvPr id="5" name="4 Tabla"/>
          <p:cNvGraphicFramePr>
            <a:graphicFrameLocks noGrp="1"/>
          </p:cNvGraphicFramePr>
          <p:nvPr/>
        </p:nvGraphicFramePr>
        <p:xfrm>
          <a:off x="395536" y="980728"/>
          <a:ext cx="4248472" cy="3302000"/>
        </p:xfrm>
        <a:graphic>
          <a:graphicData uri="http://schemas.openxmlformats.org/drawingml/2006/table">
            <a:tbl>
              <a:tblPr firstRow="1" bandRow="1">
                <a:tableStyleId>{2D5ABB26-0587-4C30-8999-92F81FD0307C}</a:tableStyleId>
              </a:tblPr>
              <a:tblGrid>
                <a:gridCol w="2124236"/>
                <a:gridCol w="2124236"/>
              </a:tblGrid>
              <a:tr h="370840">
                <a:tc>
                  <a:txBody>
                    <a:bodyPr/>
                    <a:lstStyle/>
                    <a:p>
                      <a:pPr algn="ctr"/>
                      <a:r>
                        <a:rPr lang="es-MX" dirty="0" smtClean="0">
                          <a:solidFill>
                            <a:schemeClr val="tx2"/>
                          </a:solidFill>
                        </a:rPr>
                        <a:t>Laboratorio</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solidFill>
                  </a:tcPr>
                </a:tc>
                <a:tc>
                  <a:txBody>
                    <a:bodyPr/>
                    <a:lstStyle/>
                    <a:p>
                      <a:pPr algn="ctr"/>
                      <a:r>
                        <a:rPr lang="es-MX" dirty="0" smtClean="0">
                          <a:solidFill>
                            <a:schemeClr val="tx2"/>
                          </a:solidFill>
                        </a:rPr>
                        <a:t>Tipo de Evaluación</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solidFill>
                  </a:tcPr>
                </a:tc>
              </a:tr>
              <a:tr h="370840">
                <a:tc>
                  <a:txBody>
                    <a:bodyPr/>
                    <a:lstStyle/>
                    <a:p>
                      <a:pPr algn="ctr"/>
                      <a:r>
                        <a:rPr lang="es-MX" dirty="0" smtClean="0">
                          <a:solidFill>
                            <a:schemeClr val="tx2"/>
                          </a:solidFill>
                        </a:rPr>
                        <a:t>Análisis Químicos </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MX" dirty="0" smtClean="0">
                          <a:solidFill>
                            <a:schemeClr val="tx2"/>
                          </a:solidFill>
                        </a:rPr>
                        <a:t>2ª</a:t>
                      </a:r>
                      <a:r>
                        <a:rPr lang="es-MX" baseline="0" dirty="0" smtClean="0">
                          <a:solidFill>
                            <a:schemeClr val="tx2"/>
                          </a:solidFill>
                        </a:rPr>
                        <a:t> </a:t>
                      </a:r>
                      <a:r>
                        <a:rPr lang="es-MX" dirty="0" smtClean="0">
                          <a:solidFill>
                            <a:schemeClr val="tx2"/>
                          </a:solidFill>
                        </a:rPr>
                        <a:t>vigilancia</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70840">
                <a:tc>
                  <a:txBody>
                    <a:bodyPr/>
                    <a:lstStyle/>
                    <a:p>
                      <a:pPr algn="ctr"/>
                      <a:r>
                        <a:rPr lang="es-MX" dirty="0" smtClean="0">
                          <a:solidFill>
                            <a:schemeClr val="tx2"/>
                          </a:solidFill>
                        </a:rPr>
                        <a:t>Corrosión Eléctrica-Electrónica </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MX" dirty="0" smtClean="0">
                          <a:solidFill>
                            <a:schemeClr val="tx2"/>
                          </a:solidFill>
                        </a:rPr>
                        <a:t>3ª vigilancia</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70840">
                <a:tc>
                  <a:txBody>
                    <a:bodyPr/>
                    <a:lstStyle/>
                    <a:p>
                      <a:pPr algn="ctr"/>
                      <a:r>
                        <a:rPr lang="es-MX" dirty="0" smtClean="0">
                          <a:solidFill>
                            <a:schemeClr val="tx2"/>
                          </a:solidFill>
                        </a:rPr>
                        <a:t>Metrología área Eléctrica </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MX" dirty="0" smtClean="0">
                          <a:solidFill>
                            <a:schemeClr val="tx2"/>
                          </a:solidFill>
                        </a:rPr>
                        <a:t>Renovación</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70840">
                <a:tc>
                  <a:txBody>
                    <a:bodyPr/>
                    <a:lstStyle/>
                    <a:p>
                      <a:pPr algn="ctr"/>
                      <a:r>
                        <a:rPr lang="es-MX" dirty="0" smtClean="0">
                          <a:solidFill>
                            <a:schemeClr val="tx2"/>
                          </a:solidFill>
                        </a:rPr>
                        <a:t>Metrología área Masa </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MX" dirty="0" smtClean="0">
                          <a:solidFill>
                            <a:schemeClr val="tx2"/>
                          </a:solidFill>
                        </a:rPr>
                        <a:t>2ª vigilancia</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solidFill>
                            <a:schemeClr val="tx2"/>
                          </a:solidFill>
                        </a:rPr>
                        <a:t>Metrología área Temperatura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MX" dirty="0" smtClean="0">
                          <a:solidFill>
                            <a:schemeClr val="tx2"/>
                          </a:solidFill>
                        </a:rPr>
                        <a:t>Acreditación inicial*</a:t>
                      </a:r>
                      <a:endParaRPr lang="es-MX" dirty="0">
                        <a:solidFill>
                          <a:schemeClr val="tx2"/>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5 CuadroTexto"/>
          <p:cNvSpPr txBox="1"/>
          <p:nvPr/>
        </p:nvSpPr>
        <p:spPr>
          <a:xfrm>
            <a:off x="395536" y="4653136"/>
            <a:ext cx="7181453" cy="1477328"/>
          </a:xfrm>
          <a:prstGeom prst="rect">
            <a:avLst/>
          </a:prstGeom>
          <a:noFill/>
        </p:spPr>
        <p:txBody>
          <a:bodyPr wrap="none" rtlCol="0">
            <a:spAutoFit/>
          </a:bodyPr>
          <a:lstStyle/>
          <a:p>
            <a:r>
              <a:rPr lang="es-MX" b="1" dirty="0" smtClean="0">
                <a:solidFill>
                  <a:schemeClr val="tx2"/>
                </a:solidFill>
              </a:rPr>
              <a:t>Modificación de documentos del SGC (Semana del 31 de oct. al 4 de nov.)</a:t>
            </a:r>
          </a:p>
          <a:p>
            <a:pPr>
              <a:buFont typeface="Arial" pitchFamily="34" charset="0"/>
              <a:buChar char="•"/>
            </a:pPr>
            <a:r>
              <a:rPr lang="es-MX" dirty="0" smtClean="0"/>
              <a:t>Manual</a:t>
            </a:r>
          </a:p>
          <a:p>
            <a:pPr>
              <a:buFont typeface="Arial" pitchFamily="34" charset="0"/>
              <a:buChar char="•"/>
            </a:pPr>
            <a:r>
              <a:rPr lang="es-MX" dirty="0" smtClean="0"/>
              <a:t>Plan</a:t>
            </a:r>
          </a:p>
          <a:p>
            <a:pPr>
              <a:buFont typeface="Arial" pitchFamily="34" charset="0"/>
              <a:buChar char="•"/>
            </a:pPr>
            <a:r>
              <a:rPr lang="es-MX" dirty="0" smtClean="0"/>
              <a:t>Procedimientos</a:t>
            </a:r>
          </a:p>
          <a:p>
            <a:pPr>
              <a:buFont typeface="Arial" pitchFamily="34" charset="0"/>
              <a:buChar char="•"/>
            </a:pPr>
            <a:r>
              <a:rPr lang="es-MX" dirty="0" smtClean="0"/>
              <a:t>Cartas de responsabilidades y funciones</a:t>
            </a:r>
            <a:endParaRPr lang="es-MX"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742</Words>
  <Application>Microsoft Office PowerPoint</Application>
  <PresentationFormat>Presentación en pantalla (4:3)</PresentationFormat>
  <Paragraphs>530</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actualización de Ciencia y Tecnología Ambiental</dc:title>
  <dc:creator>Nicte</dc:creator>
  <cp:lastModifiedBy>melany.guzman</cp:lastModifiedBy>
  <cp:revision>33</cp:revision>
  <dcterms:created xsi:type="dcterms:W3CDTF">2011-10-07T22:50:10Z</dcterms:created>
  <dcterms:modified xsi:type="dcterms:W3CDTF">2011-10-27T18:08:58Z</dcterms:modified>
</cp:coreProperties>
</file>